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12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comments/comment3.xml" ContentType="application/vnd.openxmlformats-officedocument.presentationml.comments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5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</p:sldIdLst>
  <p:sldSz cx="9144000" cy="5143500" type="screen16x9"/>
  <p:notesSz cx="6858000" cy="9144000"/>
  <p:embeddedFontLst>
    <p:embeddedFont>
      <p:font typeface="Barlow" pitchFamily="2" charset="77"/>
      <p:regular r:id="rId52"/>
      <p:bold r:id="rId53"/>
      <p:italic r:id="rId54"/>
      <p:boldItalic r:id="rId5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Fan Lai" initials="" lastIdx="3" clrIdx="0"/>
  <p:cmAuthor id="1" name="YiFan Yu" initials="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5"/>
    <p:restoredTop sz="94628"/>
  </p:normalViewPr>
  <p:slideViewPr>
    <p:cSldViewPr snapToGrid="0">
      <p:cViewPr>
        <p:scale>
          <a:sx n="167" d="100"/>
          <a:sy n="167" d="100"/>
        </p:scale>
        <p:origin x="-2080" y="-44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4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2.fntdata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1.fntdata"/><Relationship Id="rId60" Type="http://schemas.openxmlformats.org/officeDocument/2006/relationships/tableStyles" Target="tableStyle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4-08-23T17:54:55.395" idx="1">
    <p:pos x="6000" y="0"/>
    <p:text>clean up the text. Too much here.</p:tex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4-08-27T20:51:33.475" idx="2">
    <p:pos x="196" y="725"/>
    <p:text>text is too crowed. may increase the vertical space among bullet points.</p:text>
  </p:cm>
  <p:cm authorId="1" dt="2024-08-27T20:51:33.475" idx="1">
    <p:pos x="196" y="725"/>
    <p:text>👍</p:tex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4-08-23T21:07:02.385" idx="3">
    <p:pos x="196" y="725"/>
    <p:text>1. wrong placement? 2. ensure all the figures are of high fidelity. Otherwise, it looks sloppy in slideshow.</p:tex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f4a14aa16e_0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2f4a14aa16e_0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f4a14aa16e_0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2f4a14aa16e_0_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f4a14aa16e_0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f4a14aa16e_0_1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f4a14aa16e_0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2f4a14aa16e_0_1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f4a14aa16e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2f4a14aa16e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f4a14aa16e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2f4a14aa16e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f4a14aa16e_0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2f4a14aa16e_0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f4a14aa16e_0_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2f4a14aa16e_0_1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f4a14aa16e_0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2f4a14aa16e_0_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f4a14aa16e_0_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2f4a14aa16e_0_1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2f59d998e90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2f59d998e90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f4a14aa16e_0_2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2f4a14aa16e_0_2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f4a14aa16e_0_2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2f4a14aa16e_0_2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f4a14aa16e_0_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2f4a14aa16e_0_2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f4a14aa16e_0_3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2f4a14aa16e_0_3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2f4a14aa16e_0_2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2f4a14aa16e_0_2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f4a14aa16e_0_2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2f4a14aa16e_0_2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2f4a14aa16e_0_2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2f4a14aa16e_0_2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2f4a14aa16e_0_2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2f4a14aa16e_0_2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2f4a14aa16e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2f4a14aa16e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2f4a14aa16e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2f4a14aa16e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f59d998e90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f59d998e90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2f4a14aa16e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2f4a14aa16e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2f4a14aa16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2f4a14aa16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2f4a14aa16e_0_2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2f4a14aa16e_0_2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2f5bb52caa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2f5bb52caa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2f43e002375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2f43e002375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2f43e002375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2f43e002375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2f43e002375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2f43e002375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2f43e002375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2f43e002375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2f43e00237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2f43e002375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f43e002375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2f43e002375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f59d998e90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2f59d998e90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2f43e002375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2f43e002375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2f43e002375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2f43e002375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2f43e002375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2f43e002375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2f43e002375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2f43e002375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2f5bb52caa6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2f5bb52caa6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2f43e002375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2f43e002375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2f43e002375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2f43e002375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2f43e002375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2f43e002375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2f5bb52caa6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2f5bb52caa6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2f5bb52caa6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2f5bb52caa6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f59d998e90_0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f59d998e90_0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2f4a14aa16e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2f4a14aa16e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f4a14aa16e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2f4a14aa16e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f4a14aa16e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2f4a14aa16e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f4a14aa16e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2f4a14aa16e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comments" Target="../comments/comment2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3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9.png"/><Relationship Id="rId4" Type="http://schemas.openxmlformats.org/officeDocument/2006/relationships/image" Target="../media/image3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7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0" y="744575"/>
            <a:ext cx="8520600" cy="143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300"/>
              <a:t>Basics for GenAI</a:t>
            </a:r>
            <a:endParaRPr sz="6300"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3268600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Banruo Liu &amp; Yifan Yu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1807075" y="2390000"/>
            <a:ext cx="5678100" cy="6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200">
                <a:solidFill>
                  <a:schemeClr val="dk1"/>
                </a:solidFill>
              </a:rPr>
              <a:t>Transformer &amp; Flash attention</a:t>
            </a:r>
            <a:endParaRPr sz="4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320"/>
              <a:t>Attention at high level</a:t>
            </a:r>
            <a:endParaRPr sz="2320"/>
          </a:p>
        </p:txBody>
      </p:sp>
      <p:sp>
        <p:nvSpPr>
          <p:cNvPr id="121" name="Google Shape;121;p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8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018"/>
              <a:buNone/>
            </a:pPr>
            <a:r>
              <a:rPr lang="en" sz="1700">
                <a:solidFill>
                  <a:schemeClr val="dk1"/>
                </a:solidFill>
              </a:rPr>
              <a:t>Measures the extent to which each token is influenced/related to other tokens.</a:t>
            </a:r>
            <a:endParaRPr sz="17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1018"/>
              <a:buNone/>
            </a:pPr>
            <a:r>
              <a:rPr lang="en" sz="1700">
                <a:solidFill>
                  <a:schemeClr val="dk1"/>
                </a:solidFill>
              </a:rPr>
              <a:t>           </a:t>
            </a:r>
            <a:endParaRPr sz="1700">
              <a:solidFill>
                <a:schemeClr val="dk1"/>
              </a:solidFill>
            </a:endParaRPr>
          </a:p>
        </p:txBody>
      </p:sp>
      <p:pic>
        <p:nvPicPr>
          <p:cNvPr id="122" name="Google Shape;12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6000" y="1641200"/>
            <a:ext cx="3407275" cy="3171201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2"/>
          <p:cNvSpPr txBox="1"/>
          <p:nvPr/>
        </p:nvSpPr>
        <p:spPr>
          <a:xfrm>
            <a:off x="4263575" y="2013850"/>
            <a:ext cx="3873600" cy="18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Different attention weights on each token can help the model to understand what </a:t>
            </a:r>
            <a:r>
              <a:rPr lang="en" sz="1700" b="1">
                <a:solidFill>
                  <a:schemeClr val="dk1"/>
                </a:solidFill>
              </a:rPr>
              <a:t>“it” </a:t>
            </a:r>
            <a:r>
              <a:rPr lang="en" sz="1700">
                <a:solidFill>
                  <a:schemeClr val="dk1"/>
                </a:solidFill>
              </a:rPr>
              <a:t>refers to in the sentence “The animal didn't cross the street because it was too tired”</a:t>
            </a:r>
            <a:endParaRPr sz="17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Self-attention explanation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2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Given a sequence (</a:t>
            </a:r>
            <a:r>
              <a:rPr lang="en" i="1">
                <a:solidFill>
                  <a:schemeClr val="dk1"/>
                </a:solidFill>
              </a:rPr>
              <a:t>x</a:t>
            </a:r>
            <a:r>
              <a:rPr lang="en" i="1" baseline="-25000">
                <a:solidFill>
                  <a:schemeClr val="dk1"/>
                </a:solidFill>
              </a:rPr>
              <a:t>1,</a:t>
            </a:r>
            <a:r>
              <a:rPr lang="en" i="1">
                <a:solidFill>
                  <a:schemeClr val="dk1"/>
                </a:solidFill>
              </a:rPr>
              <a:t>x</a:t>
            </a:r>
            <a:r>
              <a:rPr lang="en" i="1" baseline="-25000">
                <a:solidFill>
                  <a:schemeClr val="dk1"/>
                </a:solidFill>
              </a:rPr>
              <a:t>2,</a:t>
            </a:r>
            <a:r>
              <a:rPr lang="en" i="1">
                <a:solidFill>
                  <a:schemeClr val="dk1"/>
                </a:solidFill>
              </a:rPr>
              <a:t>x</a:t>
            </a:r>
            <a:r>
              <a:rPr lang="en" i="1" baseline="-25000">
                <a:solidFill>
                  <a:schemeClr val="dk1"/>
                </a:solidFill>
              </a:rPr>
              <a:t>3,....,</a:t>
            </a:r>
            <a:r>
              <a:rPr lang="en" i="1">
                <a:solidFill>
                  <a:schemeClr val="dk1"/>
                </a:solidFill>
              </a:rPr>
              <a:t>x</a:t>
            </a:r>
            <a:r>
              <a:rPr lang="en" i="1" baseline="-25000">
                <a:solidFill>
                  <a:schemeClr val="dk1"/>
                </a:solidFill>
              </a:rPr>
              <a:t>n </a:t>
            </a:r>
            <a:r>
              <a:rPr lang="en">
                <a:solidFill>
                  <a:schemeClr val="dk1"/>
                </a:solidFill>
              </a:rPr>
              <a:t>), we want to learn a weighted representation (</a:t>
            </a:r>
            <a:r>
              <a:rPr lang="en" i="1">
                <a:solidFill>
                  <a:schemeClr val="dk1"/>
                </a:solidFill>
              </a:rPr>
              <a:t>z</a:t>
            </a:r>
            <a:r>
              <a:rPr lang="en" i="1" baseline="-25000">
                <a:solidFill>
                  <a:schemeClr val="dk1"/>
                </a:solidFill>
              </a:rPr>
              <a:t>1,</a:t>
            </a:r>
            <a:r>
              <a:rPr lang="en" i="1">
                <a:solidFill>
                  <a:schemeClr val="dk1"/>
                </a:solidFill>
              </a:rPr>
              <a:t>z</a:t>
            </a:r>
            <a:r>
              <a:rPr lang="en" i="1" baseline="-25000">
                <a:solidFill>
                  <a:schemeClr val="dk1"/>
                </a:solidFill>
              </a:rPr>
              <a:t>2,</a:t>
            </a:r>
            <a:r>
              <a:rPr lang="en" i="1">
                <a:solidFill>
                  <a:schemeClr val="dk1"/>
                </a:solidFill>
              </a:rPr>
              <a:t>z</a:t>
            </a:r>
            <a:r>
              <a:rPr lang="en" i="1" baseline="-25000">
                <a:solidFill>
                  <a:schemeClr val="dk1"/>
                </a:solidFill>
              </a:rPr>
              <a:t>3,....,</a:t>
            </a:r>
            <a:r>
              <a:rPr lang="en" i="1">
                <a:solidFill>
                  <a:schemeClr val="dk1"/>
                </a:solidFill>
              </a:rPr>
              <a:t>z</a:t>
            </a:r>
            <a:r>
              <a:rPr lang="en" i="1" baseline="-25000">
                <a:solidFill>
                  <a:schemeClr val="dk1"/>
                </a:solidFill>
              </a:rPr>
              <a:t>n </a:t>
            </a:r>
            <a:r>
              <a:rPr lang="en">
                <a:solidFill>
                  <a:schemeClr val="dk1"/>
                </a:solidFill>
              </a:rPr>
              <a:t>) that is based on the relationship between tokens.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We construct q (query), k (key), v (value) vectors based on the input vectors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The similarities between query and key vectors (n*n) decide how much weight each token should pay to other tokens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We multiply the softmaxed weights with the value vector to get the weighted representation of the sequence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Why it’s called self-attention?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Q, K, V are all linear projections of the input vectors (</a:t>
            </a:r>
            <a:r>
              <a:rPr lang="en" i="1">
                <a:solidFill>
                  <a:schemeClr val="dk1"/>
                </a:solidFill>
              </a:rPr>
              <a:t>x</a:t>
            </a:r>
            <a:r>
              <a:rPr lang="en" i="1" baseline="-25000">
                <a:solidFill>
                  <a:schemeClr val="dk1"/>
                </a:solidFill>
              </a:rPr>
              <a:t>1,</a:t>
            </a:r>
            <a:r>
              <a:rPr lang="en" i="1">
                <a:solidFill>
                  <a:schemeClr val="dk1"/>
                </a:solidFill>
              </a:rPr>
              <a:t>x</a:t>
            </a:r>
            <a:r>
              <a:rPr lang="en" i="1" baseline="-25000">
                <a:solidFill>
                  <a:schemeClr val="dk1"/>
                </a:solidFill>
              </a:rPr>
              <a:t>2,</a:t>
            </a:r>
            <a:r>
              <a:rPr lang="en" i="1">
                <a:solidFill>
                  <a:schemeClr val="dk1"/>
                </a:solidFill>
              </a:rPr>
              <a:t>x</a:t>
            </a:r>
            <a:r>
              <a:rPr lang="en" i="1" baseline="-25000">
                <a:solidFill>
                  <a:schemeClr val="dk1"/>
                </a:solidFill>
              </a:rPr>
              <a:t>3,....,</a:t>
            </a:r>
            <a:r>
              <a:rPr lang="en" i="1">
                <a:solidFill>
                  <a:schemeClr val="dk1"/>
                </a:solidFill>
              </a:rPr>
              <a:t>x</a:t>
            </a:r>
            <a:r>
              <a:rPr lang="en" i="1" baseline="-25000">
                <a:solidFill>
                  <a:schemeClr val="dk1"/>
                </a:solidFill>
              </a:rPr>
              <a:t>n </a:t>
            </a:r>
            <a:r>
              <a:rPr lang="en">
                <a:solidFill>
                  <a:schemeClr val="dk1"/>
                </a:solidFill>
              </a:rPr>
              <a:t>),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320"/>
              <a:t>Overview of attention calculation</a:t>
            </a:r>
            <a:endParaRPr sz="2320"/>
          </a:p>
        </p:txBody>
      </p:sp>
      <p:sp>
        <p:nvSpPr>
          <p:cNvPr id="135" name="Google Shape;135;p2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462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" sz="1700">
                <a:solidFill>
                  <a:schemeClr val="dk1"/>
                </a:solidFill>
              </a:rPr>
              <a:t>Given a sequence (x</a:t>
            </a:r>
            <a:r>
              <a:rPr lang="en" sz="1700" baseline="-25000">
                <a:solidFill>
                  <a:schemeClr val="dk1"/>
                </a:solidFill>
              </a:rPr>
              <a:t>1,</a:t>
            </a:r>
            <a:r>
              <a:rPr lang="en" sz="1700">
                <a:solidFill>
                  <a:schemeClr val="dk1"/>
                </a:solidFill>
              </a:rPr>
              <a:t>x</a:t>
            </a:r>
            <a:r>
              <a:rPr lang="en" sz="1700" baseline="-25000">
                <a:solidFill>
                  <a:schemeClr val="dk1"/>
                </a:solidFill>
              </a:rPr>
              <a:t>2,</a:t>
            </a:r>
            <a:r>
              <a:rPr lang="en" sz="1700">
                <a:solidFill>
                  <a:schemeClr val="dk1"/>
                </a:solidFill>
              </a:rPr>
              <a:t>x</a:t>
            </a:r>
            <a:r>
              <a:rPr lang="en" sz="1700" baseline="-25000">
                <a:solidFill>
                  <a:schemeClr val="dk1"/>
                </a:solidFill>
              </a:rPr>
              <a:t>3,....,</a:t>
            </a:r>
            <a:r>
              <a:rPr lang="en" sz="1700">
                <a:solidFill>
                  <a:schemeClr val="dk1"/>
                </a:solidFill>
              </a:rPr>
              <a:t>x</a:t>
            </a:r>
            <a:r>
              <a:rPr lang="en" sz="1700" baseline="-25000">
                <a:solidFill>
                  <a:schemeClr val="dk1"/>
                </a:solidFill>
              </a:rPr>
              <a:t>n</a:t>
            </a:r>
            <a:r>
              <a:rPr lang="en" sz="1700" i="1" baseline="-25000">
                <a:solidFill>
                  <a:schemeClr val="dk1"/>
                </a:solidFill>
              </a:rPr>
              <a:t> </a:t>
            </a:r>
            <a:r>
              <a:rPr lang="en" sz="1700">
                <a:solidFill>
                  <a:schemeClr val="dk1"/>
                </a:solidFill>
              </a:rPr>
              <a:t>) =&gt;weighted representation (z</a:t>
            </a:r>
            <a:r>
              <a:rPr lang="en" sz="1700" baseline="-25000">
                <a:solidFill>
                  <a:schemeClr val="dk1"/>
                </a:solidFill>
              </a:rPr>
              <a:t>1,</a:t>
            </a:r>
            <a:r>
              <a:rPr lang="en" sz="1700">
                <a:solidFill>
                  <a:schemeClr val="dk1"/>
                </a:solidFill>
              </a:rPr>
              <a:t>z</a:t>
            </a:r>
            <a:r>
              <a:rPr lang="en" sz="1700" baseline="-25000">
                <a:solidFill>
                  <a:schemeClr val="dk1"/>
                </a:solidFill>
              </a:rPr>
              <a:t>2,</a:t>
            </a:r>
            <a:r>
              <a:rPr lang="en" sz="1700">
                <a:solidFill>
                  <a:schemeClr val="dk1"/>
                </a:solidFill>
              </a:rPr>
              <a:t>z</a:t>
            </a:r>
            <a:r>
              <a:rPr lang="en" sz="1700" baseline="-25000">
                <a:solidFill>
                  <a:schemeClr val="dk1"/>
                </a:solidFill>
              </a:rPr>
              <a:t>3,....,</a:t>
            </a:r>
            <a:r>
              <a:rPr lang="en" sz="1700">
                <a:solidFill>
                  <a:schemeClr val="dk1"/>
                </a:solidFill>
              </a:rPr>
              <a:t>z</a:t>
            </a:r>
            <a:r>
              <a:rPr lang="en" sz="1700" baseline="-25000">
                <a:solidFill>
                  <a:schemeClr val="dk1"/>
                </a:solidFill>
              </a:rPr>
              <a:t>n</a:t>
            </a:r>
            <a:r>
              <a:rPr lang="en" sz="1700" i="1" baseline="-25000">
                <a:solidFill>
                  <a:schemeClr val="dk1"/>
                </a:solidFill>
              </a:rPr>
              <a:t> </a:t>
            </a:r>
            <a:r>
              <a:rPr lang="en" sz="1700">
                <a:solidFill>
                  <a:schemeClr val="dk1"/>
                </a:solidFill>
              </a:rPr>
              <a:t>)</a:t>
            </a:r>
            <a:endParaRPr sz="1700">
              <a:solidFill>
                <a:schemeClr val="dk1"/>
              </a:solidFill>
            </a:endParaRPr>
          </a:p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" sz="1700">
                <a:solidFill>
                  <a:schemeClr val="dk1"/>
                </a:solidFill>
              </a:rPr>
              <a:t> Similarities between Q and K + softmax =&gt; weights that represent relationship between tokens</a:t>
            </a:r>
            <a:endParaRPr sz="1700">
              <a:solidFill>
                <a:schemeClr val="dk1"/>
              </a:solidFill>
            </a:endParaRPr>
          </a:p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" sz="1700">
                <a:solidFill>
                  <a:schemeClr val="dk1"/>
                </a:solidFill>
              </a:rPr>
              <a:t>Weighted linear combination over different tokens in V</a:t>
            </a:r>
            <a:endParaRPr sz="17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700">
              <a:solidFill>
                <a:schemeClr val="dk1"/>
              </a:solidFill>
            </a:endParaRPr>
          </a:p>
        </p:txBody>
      </p:sp>
      <p:pic>
        <p:nvPicPr>
          <p:cNvPr id="136" name="Google Shape;13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97925" y="2046525"/>
            <a:ext cx="1965200" cy="252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4"/>
          <p:cNvPicPr preferRelativeResize="0"/>
          <p:nvPr/>
        </p:nvPicPr>
        <p:blipFill rotWithShape="1">
          <a:blip r:embed="rId4">
            <a:alphaModFix/>
          </a:blip>
          <a:srcRect t="15680" b="-15680"/>
          <a:stretch/>
        </p:blipFill>
        <p:spPr>
          <a:xfrm>
            <a:off x="3973275" y="1079725"/>
            <a:ext cx="4859024" cy="104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320"/>
              <a:t>Example of self-attention calculation: prepare Q, K, V</a:t>
            </a:r>
            <a:endParaRPr sz="2320"/>
          </a:p>
        </p:txBody>
      </p:sp>
      <p:sp>
        <p:nvSpPr>
          <p:cNvPr id="143" name="Google Shape;143;p2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24402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" sz="1700">
                <a:solidFill>
                  <a:schemeClr val="dk1"/>
                </a:solidFill>
              </a:rPr>
              <a:t>Given input vector x</a:t>
            </a:r>
            <a:r>
              <a:rPr lang="en" sz="1700" baseline="-25000">
                <a:solidFill>
                  <a:schemeClr val="dk1"/>
                </a:solidFill>
              </a:rPr>
              <a:t>1,</a:t>
            </a:r>
            <a:r>
              <a:rPr lang="en" sz="1700">
                <a:solidFill>
                  <a:schemeClr val="dk1"/>
                </a:solidFill>
              </a:rPr>
              <a:t>x</a:t>
            </a:r>
            <a:r>
              <a:rPr lang="en" sz="1700" baseline="-25000">
                <a:solidFill>
                  <a:schemeClr val="dk1"/>
                </a:solidFill>
              </a:rPr>
              <a:t>2,</a:t>
            </a:r>
            <a:endParaRPr sz="1700">
              <a:solidFill>
                <a:schemeClr val="dk1"/>
              </a:solidFill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" sz="1700">
                <a:solidFill>
                  <a:schemeClr val="dk1"/>
                </a:solidFill>
              </a:rPr>
              <a:t>We first calculate q</a:t>
            </a:r>
            <a:r>
              <a:rPr lang="en" sz="1700" baseline="-25000">
                <a:solidFill>
                  <a:schemeClr val="dk1"/>
                </a:solidFill>
              </a:rPr>
              <a:t>1,</a:t>
            </a:r>
            <a:r>
              <a:rPr lang="en" sz="1700">
                <a:solidFill>
                  <a:schemeClr val="dk1"/>
                </a:solidFill>
              </a:rPr>
              <a:t>q</a:t>
            </a:r>
            <a:r>
              <a:rPr lang="en" sz="1700" baseline="-25000">
                <a:solidFill>
                  <a:schemeClr val="dk1"/>
                </a:solidFill>
              </a:rPr>
              <a:t>2,</a:t>
            </a:r>
            <a:r>
              <a:rPr lang="en" sz="1700">
                <a:solidFill>
                  <a:schemeClr val="dk1"/>
                </a:solidFill>
              </a:rPr>
              <a:t>; k</a:t>
            </a:r>
            <a:r>
              <a:rPr lang="en" sz="1700" baseline="-25000">
                <a:solidFill>
                  <a:schemeClr val="dk1"/>
                </a:solidFill>
              </a:rPr>
              <a:t>1,</a:t>
            </a:r>
            <a:r>
              <a:rPr lang="en" sz="1700">
                <a:solidFill>
                  <a:schemeClr val="dk1"/>
                </a:solidFill>
              </a:rPr>
              <a:t>k</a:t>
            </a:r>
            <a:r>
              <a:rPr lang="en" sz="1700" baseline="-25000">
                <a:solidFill>
                  <a:schemeClr val="dk1"/>
                </a:solidFill>
              </a:rPr>
              <a:t>2,</a:t>
            </a:r>
            <a:r>
              <a:rPr lang="en" sz="1700">
                <a:solidFill>
                  <a:schemeClr val="dk1"/>
                </a:solidFill>
              </a:rPr>
              <a:t>, k</a:t>
            </a:r>
            <a:r>
              <a:rPr lang="en" sz="1700" baseline="-25000">
                <a:solidFill>
                  <a:schemeClr val="dk1"/>
                </a:solidFill>
              </a:rPr>
              <a:t>1,</a:t>
            </a:r>
            <a:r>
              <a:rPr lang="en" sz="1700">
                <a:solidFill>
                  <a:schemeClr val="dk1"/>
                </a:solidFill>
              </a:rPr>
              <a:t>k</a:t>
            </a:r>
            <a:r>
              <a:rPr lang="en" sz="1700" baseline="-25000">
                <a:solidFill>
                  <a:schemeClr val="dk1"/>
                </a:solidFill>
              </a:rPr>
              <a:t>2</a:t>
            </a:r>
            <a:r>
              <a:rPr lang="en" sz="1700" i="1" baseline="-25000">
                <a:solidFill>
                  <a:schemeClr val="dk1"/>
                </a:solidFill>
              </a:rPr>
              <a:t>,</a:t>
            </a:r>
            <a:r>
              <a:rPr lang="en" sz="1700">
                <a:solidFill>
                  <a:schemeClr val="dk1"/>
                </a:solidFill>
              </a:rPr>
              <a:t> by multiplying x</a:t>
            </a:r>
            <a:r>
              <a:rPr lang="en" sz="1700" baseline="-25000">
                <a:solidFill>
                  <a:schemeClr val="dk1"/>
                </a:solidFill>
              </a:rPr>
              <a:t>1,</a:t>
            </a:r>
            <a:r>
              <a:rPr lang="en" sz="1700">
                <a:solidFill>
                  <a:schemeClr val="dk1"/>
                </a:solidFill>
              </a:rPr>
              <a:t>x</a:t>
            </a:r>
            <a:r>
              <a:rPr lang="en" sz="1700" baseline="-25000">
                <a:solidFill>
                  <a:schemeClr val="dk1"/>
                </a:solidFill>
              </a:rPr>
              <a:t>2,</a:t>
            </a:r>
            <a:r>
              <a:rPr lang="en" sz="1700">
                <a:solidFill>
                  <a:schemeClr val="dk1"/>
                </a:solidFill>
              </a:rPr>
              <a:t> with W</a:t>
            </a:r>
            <a:r>
              <a:rPr lang="en" sz="1700" baseline="30000">
                <a:solidFill>
                  <a:schemeClr val="dk1"/>
                </a:solidFill>
              </a:rPr>
              <a:t>Q</a:t>
            </a:r>
            <a:r>
              <a:rPr lang="en" sz="1700">
                <a:solidFill>
                  <a:schemeClr val="dk1"/>
                </a:solidFill>
              </a:rPr>
              <a:t>,W</a:t>
            </a:r>
            <a:r>
              <a:rPr lang="en" sz="1700" baseline="30000">
                <a:solidFill>
                  <a:schemeClr val="dk1"/>
                </a:solidFill>
              </a:rPr>
              <a:t>K</a:t>
            </a:r>
            <a:r>
              <a:rPr lang="en" sz="1700">
                <a:solidFill>
                  <a:schemeClr val="dk1"/>
                </a:solidFill>
              </a:rPr>
              <a:t>, W</a:t>
            </a:r>
            <a:r>
              <a:rPr lang="en" sz="1700" baseline="30000">
                <a:solidFill>
                  <a:schemeClr val="dk1"/>
                </a:solidFill>
              </a:rPr>
              <a:t>V</a:t>
            </a:r>
            <a:endParaRPr sz="1700" baseline="30000">
              <a:solidFill>
                <a:schemeClr val="dk1"/>
              </a:solidFill>
            </a:endParaRPr>
          </a:p>
        </p:txBody>
      </p:sp>
      <p:pic>
        <p:nvPicPr>
          <p:cNvPr id="144" name="Google Shape;14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1925" y="1152475"/>
            <a:ext cx="5602874" cy="3649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320"/>
              <a:t>Example of self-attention calculation: calculate attention weights</a:t>
            </a:r>
            <a:endParaRPr sz="232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endParaRPr sz="2320"/>
          </a:p>
        </p:txBody>
      </p:sp>
      <p:sp>
        <p:nvSpPr>
          <p:cNvPr id="150" name="Google Shape;150;p2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27618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" sz="1700">
                <a:solidFill>
                  <a:schemeClr val="dk1"/>
                </a:solidFill>
              </a:rPr>
              <a:t>For x</a:t>
            </a:r>
            <a:r>
              <a:rPr lang="en" sz="1700" baseline="-25000">
                <a:solidFill>
                  <a:schemeClr val="dk1"/>
                </a:solidFill>
              </a:rPr>
              <a:t>1</a:t>
            </a:r>
            <a:r>
              <a:rPr lang="en" sz="1700">
                <a:solidFill>
                  <a:schemeClr val="dk1"/>
                </a:solidFill>
              </a:rPr>
              <a:t>, we can now calculate its raw attention score q</a:t>
            </a:r>
            <a:r>
              <a:rPr lang="en" sz="1700" baseline="-25000">
                <a:solidFill>
                  <a:schemeClr val="dk1"/>
                </a:solidFill>
              </a:rPr>
              <a:t>1</a:t>
            </a:r>
            <a:r>
              <a:rPr lang="en" sz="1700">
                <a:solidFill>
                  <a:schemeClr val="dk1"/>
                </a:solidFill>
              </a:rPr>
              <a:t>k</a:t>
            </a:r>
            <a:r>
              <a:rPr lang="en" sz="1700" baseline="-25000">
                <a:solidFill>
                  <a:schemeClr val="dk1"/>
                </a:solidFill>
              </a:rPr>
              <a:t>1 </a:t>
            </a:r>
            <a:r>
              <a:rPr lang="en" sz="1700">
                <a:solidFill>
                  <a:schemeClr val="dk1"/>
                </a:solidFill>
              </a:rPr>
              <a:t>on x</a:t>
            </a:r>
            <a:r>
              <a:rPr lang="en" sz="1700" baseline="-25000">
                <a:solidFill>
                  <a:schemeClr val="dk1"/>
                </a:solidFill>
              </a:rPr>
              <a:t>1</a:t>
            </a:r>
            <a:r>
              <a:rPr lang="en" sz="1700">
                <a:solidFill>
                  <a:schemeClr val="dk1"/>
                </a:solidFill>
              </a:rPr>
              <a:t> and raw score q</a:t>
            </a:r>
            <a:r>
              <a:rPr lang="en" sz="1700" baseline="-25000">
                <a:solidFill>
                  <a:schemeClr val="dk1"/>
                </a:solidFill>
              </a:rPr>
              <a:t>2</a:t>
            </a:r>
            <a:r>
              <a:rPr lang="en" sz="1700">
                <a:solidFill>
                  <a:schemeClr val="dk1"/>
                </a:solidFill>
              </a:rPr>
              <a:t>k</a:t>
            </a:r>
            <a:r>
              <a:rPr lang="en" sz="1700" baseline="-25000">
                <a:solidFill>
                  <a:schemeClr val="dk1"/>
                </a:solidFill>
              </a:rPr>
              <a:t>2</a:t>
            </a:r>
            <a:r>
              <a:rPr lang="en" sz="1700">
                <a:solidFill>
                  <a:schemeClr val="dk1"/>
                </a:solidFill>
              </a:rPr>
              <a:t> on x</a:t>
            </a:r>
            <a:r>
              <a:rPr lang="en" sz="1700" baseline="-25000">
                <a:solidFill>
                  <a:schemeClr val="dk1"/>
                </a:solidFill>
              </a:rPr>
              <a:t>2</a:t>
            </a:r>
            <a:endParaRPr sz="1700" baseline="-25000">
              <a:solidFill>
                <a:schemeClr val="dk1"/>
              </a:solidFill>
            </a:endParaRPr>
          </a:p>
        </p:txBody>
      </p:sp>
      <p:pic>
        <p:nvPicPr>
          <p:cNvPr id="151" name="Google Shape;151;p26"/>
          <p:cNvPicPr preferRelativeResize="0"/>
          <p:nvPr/>
        </p:nvPicPr>
        <p:blipFill rotWithShape="1">
          <a:blip r:embed="rId3">
            <a:alphaModFix/>
          </a:blip>
          <a:srcRect l="-1940" r="1940"/>
          <a:stretch/>
        </p:blipFill>
        <p:spPr>
          <a:xfrm>
            <a:off x="3419850" y="1233213"/>
            <a:ext cx="5575274" cy="325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91"/>
              <a:buFont typeface="Arial"/>
              <a:buNone/>
            </a:pPr>
            <a:r>
              <a:rPr lang="en" sz="2198"/>
              <a:t>Example of self-attention calculation: adjust magnitude and apply softmax </a:t>
            </a:r>
            <a:endParaRPr sz="2198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91"/>
              <a:buFont typeface="Arial"/>
              <a:buNone/>
            </a:pPr>
            <a:endParaRPr sz="2198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endParaRPr sz="2720"/>
          </a:p>
        </p:txBody>
      </p:sp>
      <p:sp>
        <p:nvSpPr>
          <p:cNvPr id="157" name="Google Shape;157;p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25467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" sz="1700">
                <a:solidFill>
                  <a:schemeClr val="dk1"/>
                </a:solidFill>
              </a:rPr>
              <a:t>We adjust its magnitude based on dimension to stabilize training</a:t>
            </a:r>
            <a:endParaRPr sz="1700">
              <a:solidFill>
                <a:schemeClr val="dk1"/>
              </a:solidFill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" sz="1700">
                <a:solidFill>
                  <a:schemeClr val="dk1"/>
                </a:solidFill>
              </a:rPr>
              <a:t>We apply softmax to get the attention weight on each token</a:t>
            </a:r>
            <a:endParaRPr sz="1700">
              <a:solidFill>
                <a:schemeClr val="dk1"/>
              </a:solidFill>
            </a:endParaRPr>
          </a:p>
        </p:txBody>
      </p:sp>
      <p:pic>
        <p:nvPicPr>
          <p:cNvPr id="158" name="Google Shape;15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2375" y="1073925"/>
            <a:ext cx="5735774" cy="3796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20"/>
              <a:t>Example of self-attention calculation: get weighted representation of Value</a:t>
            </a:r>
            <a:endParaRPr sz="222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2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26145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" sz="1700">
                <a:solidFill>
                  <a:schemeClr val="dk1"/>
                </a:solidFill>
              </a:rPr>
              <a:t>We get the weighted representation of z1 for x1 based on softmaxed attention weight over value</a:t>
            </a:r>
            <a:endParaRPr sz="1700">
              <a:solidFill>
                <a:schemeClr val="dk1"/>
              </a:solidFill>
            </a:endParaRPr>
          </a:p>
        </p:txBody>
      </p:sp>
      <p:pic>
        <p:nvPicPr>
          <p:cNvPr id="165" name="Google Shape;16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33625" y="1080150"/>
            <a:ext cx="5598675" cy="3339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Matrix calculation of Q, K, V</a:t>
            </a:r>
            <a:endParaRPr/>
          </a:p>
        </p:txBody>
      </p:sp>
      <p:sp>
        <p:nvSpPr>
          <p:cNvPr id="171" name="Google Shape;171;p2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3411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Q = X </a:t>
            </a:r>
            <a:r>
              <a:rPr lang="en" sz="1700">
                <a:solidFill>
                  <a:schemeClr val="dk1"/>
                </a:solidFill>
              </a:rPr>
              <a:t>W</a:t>
            </a:r>
            <a:r>
              <a:rPr lang="en" sz="1700" baseline="30000">
                <a:solidFill>
                  <a:schemeClr val="dk1"/>
                </a:solidFill>
              </a:rPr>
              <a:t>Q</a:t>
            </a:r>
            <a:endParaRPr sz="1700">
              <a:solidFill>
                <a:schemeClr val="dk1"/>
              </a:solidFill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">
                <a:solidFill>
                  <a:schemeClr val="dk1"/>
                </a:solidFill>
              </a:rPr>
              <a:t>K = X </a:t>
            </a:r>
            <a:r>
              <a:rPr lang="en" sz="1700">
                <a:solidFill>
                  <a:schemeClr val="dk1"/>
                </a:solidFill>
              </a:rPr>
              <a:t>W</a:t>
            </a:r>
            <a:r>
              <a:rPr lang="en" sz="1700" baseline="30000">
                <a:solidFill>
                  <a:schemeClr val="dk1"/>
                </a:solidFill>
              </a:rPr>
              <a:t>K</a:t>
            </a:r>
            <a:endParaRPr sz="1700" baseline="30000">
              <a:solidFill>
                <a:schemeClr val="dk1"/>
              </a:solidFill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">
                <a:solidFill>
                  <a:schemeClr val="dk1"/>
                </a:solidFill>
              </a:rPr>
              <a:t>V = X </a:t>
            </a:r>
            <a:r>
              <a:rPr lang="en" sz="1700">
                <a:solidFill>
                  <a:schemeClr val="dk1"/>
                </a:solidFill>
              </a:rPr>
              <a:t>W</a:t>
            </a:r>
            <a:r>
              <a:rPr lang="en" sz="1700" baseline="30000">
                <a:solidFill>
                  <a:schemeClr val="dk1"/>
                </a:solidFill>
              </a:rPr>
              <a:t>V</a:t>
            </a:r>
            <a:endParaRPr sz="1700" baseline="30000">
              <a:solidFill>
                <a:schemeClr val="dk1"/>
              </a:solidFill>
            </a:endParaRPr>
          </a:p>
        </p:txBody>
      </p:sp>
      <p:pic>
        <p:nvPicPr>
          <p:cNvPr id="172" name="Google Shape;17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0200" y="1152475"/>
            <a:ext cx="4631351" cy="3416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Matrix calculation of attention weight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8" name="Google Shape;17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12675" y="1291375"/>
            <a:ext cx="4631524" cy="290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30"/>
          <p:cNvPicPr preferRelativeResize="0"/>
          <p:nvPr/>
        </p:nvPicPr>
        <p:blipFill rotWithShape="1">
          <a:blip r:embed="rId4">
            <a:alphaModFix/>
          </a:blip>
          <a:srcRect t="15680" b="-15680"/>
          <a:stretch/>
        </p:blipFill>
        <p:spPr>
          <a:xfrm>
            <a:off x="124998" y="1426950"/>
            <a:ext cx="4007650" cy="85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320"/>
              <a:t>Multi-head attention</a:t>
            </a:r>
            <a:endParaRPr sz="2320"/>
          </a:p>
        </p:txBody>
      </p:sp>
      <p:sp>
        <p:nvSpPr>
          <p:cNvPr id="185" name="Google Shape;185;p31"/>
          <p:cNvSpPr txBox="1">
            <a:spLocks noGrp="1"/>
          </p:cNvSpPr>
          <p:nvPr>
            <p:ph type="body" idx="1"/>
          </p:nvPr>
        </p:nvSpPr>
        <p:spPr>
          <a:xfrm>
            <a:off x="311700" y="1079225"/>
            <a:ext cx="2436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" sz="1700">
                <a:solidFill>
                  <a:schemeClr val="dk1"/>
                </a:solidFill>
              </a:rPr>
              <a:t>Split the W</a:t>
            </a:r>
            <a:r>
              <a:rPr lang="en" sz="1700" baseline="30000">
                <a:solidFill>
                  <a:schemeClr val="dk1"/>
                </a:solidFill>
              </a:rPr>
              <a:t>Q</a:t>
            </a:r>
            <a:r>
              <a:rPr lang="en" sz="1700">
                <a:solidFill>
                  <a:schemeClr val="dk1"/>
                </a:solidFill>
              </a:rPr>
              <a:t>,W</a:t>
            </a:r>
            <a:r>
              <a:rPr lang="en" sz="1700" baseline="30000">
                <a:solidFill>
                  <a:schemeClr val="dk1"/>
                </a:solidFill>
              </a:rPr>
              <a:t>K</a:t>
            </a:r>
            <a:r>
              <a:rPr lang="en" sz="1700">
                <a:solidFill>
                  <a:schemeClr val="dk1"/>
                </a:solidFill>
              </a:rPr>
              <a:t>,W</a:t>
            </a:r>
            <a:r>
              <a:rPr lang="en" sz="1700" baseline="30000">
                <a:solidFill>
                  <a:schemeClr val="dk1"/>
                </a:solidFill>
              </a:rPr>
              <a:t>V</a:t>
            </a:r>
            <a:r>
              <a:rPr lang="en" sz="1700">
                <a:solidFill>
                  <a:schemeClr val="dk1"/>
                </a:solidFill>
              </a:rPr>
              <a:t>, into 8 heads, each head is initialized differently to capture different representations.</a:t>
            </a:r>
            <a:endParaRPr sz="1700">
              <a:solidFill>
                <a:schemeClr val="dk1"/>
              </a:solidFill>
            </a:endParaRPr>
          </a:p>
        </p:txBody>
      </p:sp>
      <p:pic>
        <p:nvPicPr>
          <p:cNvPr id="186" name="Google Shape;18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7700" y="996462"/>
            <a:ext cx="6282848" cy="3581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transformer</a:t>
            </a:r>
            <a:endParaRPr/>
          </a:p>
        </p:txBody>
      </p:sp>
      <p:sp>
        <p:nvSpPr>
          <p:cNvPr id="62" name="Google Shape;62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7625" y="240562"/>
            <a:ext cx="4171374" cy="4171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097525"/>
            <a:ext cx="5828924" cy="3258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Encoder</a:t>
            </a:r>
            <a:endParaRPr sz="2300"/>
          </a:p>
        </p:txBody>
      </p:sp>
      <p:sp>
        <p:nvSpPr>
          <p:cNvPr id="192" name="Google Shape;192;p3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112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" sz="1700">
                <a:solidFill>
                  <a:schemeClr val="dk1"/>
                </a:solidFill>
              </a:rPr>
              <a:t>Multihead self-attention</a:t>
            </a:r>
            <a:endParaRPr sz="1700">
              <a:solidFill>
                <a:schemeClr val="dk1"/>
              </a:solidFill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" sz="1700">
                <a:solidFill>
                  <a:schemeClr val="dk1"/>
                </a:solidFill>
              </a:rPr>
              <a:t>Residual connection</a:t>
            </a:r>
            <a:endParaRPr sz="1700">
              <a:solidFill>
                <a:schemeClr val="dk1"/>
              </a:solidFill>
            </a:endParaRPr>
          </a:p>
          <a:p>
            <a:pPr marL="914400" lvl="1" indent="-311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○"/>
            </a:pPr>
            <a:r>
              <a:rPr lang="en" sz="1300">
                <a:solidFill>
                  <a:schemeClr val="dk1"/>
                </a:solidFill>
              </a:rPr>
              <a:t>x = attention input + attention output</a:t>
            </a:r>
            <a:endParaRPr sz="1300">
              <a:solidFill>
                <a:schemeClr val="dk1"/>
              </a:solidFill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" sz="1700">
                <a:solidFill>
                  <a:schemeClr val="dk1"/>
                </a:solidFill>
              </a:rPr>
              <a:t>Layernorm</a:t>
            </a:r>
            <a:endParaRPr sz="1700">
              <a:solidFill>
                <a:schemeClr val="dk1"/>
              </a:solidFill>
            </a:endParaRPr>
          </a:p>
          <a:p>
            <a:pPr marL="914400" lvl="1" indent="-311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○"/>
            </a:pPr>
            <a:r>
              <a:rPr lang="en" sz="1300">
                <a:solidFill>
                  <a:schemeClr val="dk1"/>
                </a:solidFill>
              </a:rPr>
              <a:t>Normalize the values across different features to have mean 0 and standard deviation 1</a:t>
            </a:r>
            <a:endParaRPr sz="1300">
              <a:solidFill>
                <a:schemeClr val="dk1"/>
              </a:solidFill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" sz="1700">
                <a:solidFill>
                  <a:schemeClr val="dk1"/>
                </a:solidFill>
              </a:rPr>
              <a:t>Feedforward</a:t>
            </a:r>
            <a:endParaRPr sz="1700">
              <a:solidFill>
                <a:schemeClr val="dk1"/>
              </a:solidFill>
            </a:endParaRPr>
          </a:p>
          <a:p>
            <a:pPr marL="914400" lvl="1" indent="-311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○"/>
            </a:pPr>
            <a:r>
              <a:rPr lang="en" sz="1300">
                <a:solidFill>
                  <a:schemeClr val="dk1"/>
                </a:solidFill>
              </a:rPr>
              <a:t>Add nonlinearity to the architecture</a:t>
            </a:r>
            <a:endParaRPr sz="1300">
              <a:solidFill>
                <a:schemeClr val="dk1"/>
              </a:solidFill>
            </a:endParaRPr>
          </a:p>
          <a:p>
            <a:pPr marL="914400" lvl="1" indent="-311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○"/>
            </a:pPr>
            <a:r>
              <a:rPr lang="en" sz="1300">
                <a:solidFill>
                  <a:schemeClr val="dk1"/>
                </a:solidFill>
              </a:rPr>
              <a:t>FFN(x) = max(0, xW1+b1)W2+b2</a:t>
            </a:r>
            <a:endParaRPr sz="1300">
              <a:solidFill>
                <a:schemeClr val="dk1"/>
              </a:solidFill>
            </a:endParaRPr>
          </a:p>
        </p:txBody>
      </p:sp>
      <p:pic>
        <p:nvPicPr>
          <p:cNvPr id="193" name="Google Shape;19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52225" y="670750"/>
            <a:ext cx="1896000" cy="412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320"/>
              <a:t>Decoder</a:t>
            </a:r>
            <a:endParaRPr sz="2320"/>
          </a:p>
        </p:txBody>
      </p:sp>
      <p:pic>
        <p:nvPicPr>
          <p:cNvPr id="199" name="Google Shape;19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5400" y="2455424"/>
            <a:ext cx="4654985" cy="156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33"/>
          <p:cNvSpPr txBox="1"/>
          <p:nvPr/>
        </p:nvSpPr>
        <p:spPr>
          <a:xfrm>
            <a:off x="435400" y="1224650"/>
            <a:ext cx="4853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" sz="1700">
                <a:solidFill>
                  <a:schemeClr val="dk1"/>
                </a:solidFill>
              </a:rPr>
              <a:t>Decoder contains cross attention/ masked attention in addition to self attention to do generation</a:t>
            </a:r>
            <a:endParaRPr sz="1700">
              <a:solidFill>
                <a:schemeClr val="dk1"/>
              </a:solidFill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" sz="1700">
                <a:solidFill>
                  <a:schemeClr val="dk1"/>
                </a:solidFill>
              </a:rPr>
              <a:t>In cross attention, K and V are from encoder’s final output</a:t>
            </a:r>
            <a:endParaRPr sz="1700">
              <a:solidFill>
                <a:schemeClr val="dk1"/>
              </a:solidFill>
            </a:endParaRPr>
          </a:p>
        </p:txBody>
      </p:sp>
      <p:pic>
        <p:nvPicPr>
          <p:cNvPr id="201" name="Google Shape;201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59074" y="445025"/>
            <a:ext cx="1552950" cy="4678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5403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320"/>
              <a:t>Autoregressive training and generation</a:t>
            </a:r>
            <a:endParaRPr sz="2320"/>
          </a:p>
        </p:txBody>
      </p:sp>
      <p:sp>
        <p:nvSpPr>
          <p:cNvPr id="207" name="Google Shape;207;p34"/>
          <p:cNvSpPr txBox="1">
            <a:spLocks noGrp="1"/>
          </p:cNvSpPr>
          <p:nvPr>
            <p:ph type="body" idx="1"/>
          </p:nvPr>
        </p:nvSpPr>
        <p:spPr>
          <a:xfrm>
            <a:off x="474975" y="1150875"/>
            <a:ext cx="49497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32500" lnSpcReduction="10000"/>
          </a:bodyPr>
          <a:lstStyle/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 sz="6800">
                <a:solidFill>
                  <a:schemeClr val="dk1"/>
                </a:solidFill>
              </a:rPr>
              <a:t>Goal: We hope the transformer can predict next based based on previous inputs</a:t>
            </a:r>
            <a:endParaRPr sz="6800">
              <a:solidFill>
                <a:schemeClr val="dk1"/>
              </a:solidFill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 sz="6800">
                <a:solidFill>
                  <a:schemeClr val="dk1"/>
                </a:solidFill>
              </a:rPr>
              <a:t>=&gt; We shift inputs to decoder rightward </a:t>
            </a:r>
            <a:endParaRPr sz="6800">
              <a:solidFill>
                <a:schemeClr val="dk1"/>
              </a:solidFill>
            </a:endParaRPr>
          </a:p>
          <a:p>
            <a:pPr marL="914400" lvl="1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○"/>
            </a:pPr>
            <a:r>
              <a:rPr lang="en" sz="6800">
                <a:solidFill>
                  <a:schemeClr val="dk1"/>
                </a:solidFill>
              </a:rPr>
              <a:t>E.g.: Inputs to decoder: [EOS] I love computer science</a:t>
            </a:r>
            <a:endParaRPr sz="6800">
              <a:solidFill>
                <a:schemeClr val="dk1"/>
              </a:solidFill>
            </a:endParaRPr>
          </a:p>
          <a:p>
            <a:pPr marL="914400" lvl="1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○"/>
            </a:pPr>
            <a:r>
              <a:rPr lang="en" sz="6800">
                <a:solidFill>
                  <a:schemeClr val="dk1"/>
                </a:solidFill>
              </a:rPr>
              <a:t>Labels: I love computer science [BOS]</a:t>
            </a:r>
            <a:endParaRPr sz="6800">
              <a:solidFill>
                <a:schemeClr val="dk1"/>
              </a:solidFill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 sz="6800">
                <a:solidFill>
                  <a:schemeClr val="dk1"/>
                </a:solidFill>
              </a:rPr>
              <a:t>This is implemented with masking and teacher forcing during training</a:t>
            </a:r>
            <a:endParaRPr sz="6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08" name="Google Shape;20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42651" y="576237"/>
            <a:ext cx="3206710" cy="3991026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34"/>
          <p:cNvSpPr/>
          <p:nvPr/>
        </p:nvSpPr>
        <p:spPr>
          <a:xfrm>
            <a:off x="7130150" y="4054925"/>
            <a:ext cx="879900" cy="417300"/>
          </a:xfrm>
          <a:prstGeom prst="ellipse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34"/>
          <p:cNvSpPr/>
          <p:nvPr/>
        </p:nvSpPr>
        <p:spPr>
          <a:xfrm>
            <a:off x="7173700" y="2774025"/>
            <a:ext cx="879900" cy="417300"/>
          </a:xfrm>
          <a:prstGeom prst="ellipse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320"/>
              <a:t>Masked self-attention in decoder layer</a:t>
            </a:r>
            <a:endParaRPr sz="2320"/>
          </a:p>
        </p:txBody>
      </p:sp>
      <p:sp>
        <p:nvSpPr>
          <p:cNvPr id="216" name="Google Shape;216;p3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8067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" sz="1700">
                <a:solidFill>
                  <a:schemeClr val="dk1"/>
                </a:solidFill>
              </a:rPr>
              <a:t>In the self-attention of decoder layers, each token is only allowed to attend to earlier tokens.</a:t>
            </a:r>
            <a:endParaRPr sz="1700">
              <a:solidFill>
                <a:schemeClr val="dk1"/>
              </a:solidFill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" sz="1700">
                <a:solidFill>
                  <a:schemeClr val="dk1"/>
                </a:solidFill>
              </a:rPr>
              <a:t>This is implemented by adding a mask to softmax</a:t>
            </a:r>
            <a:endParaRPr sz="1700">
              <a:solidFill>
                <a:schemeClr val="dk1"/>
              </a:solidFill>
            </a:endParaRPr>
          </a:p>
        </p:txBody>
      </p:sp>
      <p:pic>
        <p:nvPicPr>
          <p:cNvPr id="217" name="Google Shape;21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82500" y="1402275"/>
            <a:ext cx="4421775" cy="1860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320"/>
              <a:t>Final softmax layer</a:t>
            </a:r>
            <a:endParaRPr sz="2320"/>
          </a:p>
        </p:txBody>
      </p:sp>
      <p:sp>
        <p:nvSpPr>
          <p:cNvPr id="223" name="Google Shape;223;p3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8883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" sz="1700">
                <a:solidFill>
                  <a:schemeClr val="dk1"/>
                </a:solidFill>
              </a:rPr>
              <a:t>The output dimension is vocab size for final linear and softmax layer to get the predicted token with highest prob</a:t>
            </a:r>
            <a:endParaRPr sz="1700">
              <a:solidFill>
                <a:schemeClr val="dk1"/>
              </a:solidFill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" sz="1700">
                <a:solidFill>
                  <a:schemeClr val="dk1"/>
                </a:solidFill>
              </a:rPr>
              <a:t>The generated token is then used as additional inputs for further generations</a:t>
            </a:r>
            <a:endParaRPr sz="1700">
              <a:solidFill>
                <a:schemeClr val="dk1"/>
              </a:solidFill>
            </a:endParaRPr>
          </a:p>
        </p:txBody>
      </p:sp>
      <p:pic>
        <p:nvPicPr>
          <p:cNvPr id="224" name="Google Shape;22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263601"/>
            <a:ext cx="4410349" cy="2920074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36"/>
          <p:cNvSpPr/>
          <p:nvPr/>
        </p:nvSpPr>
        <p:spPr>
          <a:xfrm>
            <a:off x="7293425" y="1589863"/>
            <a:ext cx="1133650" cy="2554825"/>
          </a:xfrm>
          <a:custGeom>
            <a:avLst/>
            <a:gdLst/>
            <a:ahLst/>
            <a:cxnLst/>
            <a:rect l="l" t="t" r="r" b="b"/>
            <a:pathLst>
              <a:path w="45346" h="102193" extrusionOk="0">
                <a:moveTo>
                  <a:pt x="0" y="631"/>
                </a:moveTo>
                <a:cubicBezTo>
                  <a:pt x="4717" y="873"/>
                  <a:pt x="20985" y="-1607"/>
                  <a:pt x="28303" y="2082"/>
                </a:cubicBezTo>
                <a:cubicBezTo>
                  <a:pt x="35621" y="5771"/>
                  <a:pt x="41608" y="7102"/>
                  <a:pt x="43906" y="22765"/>
                </a:cubicBezTo>
                <a:cubicBezTo>
                  <a:pt x="46204" y="38428"/>
                  <a:pt x="45660" y="83483"/>
                  <a:pt x="42092" y="96062"/>
                </a:cubicBezTo>
                <a:cubicBezTo>
                  <a:pt x="38524" y="108641"/>
                  <a:pt x="25763" y="97876"/>
                  <a:pt x="22497" y="98239"/>
                </a:cubicBezTo>
              </a:path>
            </a:pathLst>
          </a:custGeom>
          <a:noFill/>
          <a:ln w="9525" cap="flat" cmpd="sng">
            <a:solidFill>
              <a:srgbClr val="C7254E"/>
            </a:solidFill>
            <a:prstDash val="solid"/>
            <a:round/>
            <a:headEnd type="none" w="med" len="med"/>
            <a:tailEnd type="stealth" w="med" len="med"/>
          </a:ln>
        </p:spPr>
        <p:txBody>
          <a:bodyPr/>
          <a:lstStyle/>
          <a:p>
            <a:endParaRPr lang="en-CN"/>
          </a:p>
        </p:txBody>
      </p:sp>
      <p:sp>
        <p:nvSpPr>
          <p:cNvPr id="226" name="Google Shape;226;p36"/>
          <p:cNvSpPr txBox="1"/>
          <p:nvPr/>
        </p:nvSpPr>
        <p:spPr>
          <a:xfrm>
            <a:off x="8245925" y="1505850"/>
            <a:ext cx="680400" cy="2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Positional embedding</a:t>
            </a:r>
            <a:endParaRPr/>
          </a:p>
        </p:txBody>
      </p:sp>
      <p:sp>
        <p:nvSpPr>
          <p:cNvPr id="232" name="Google Shape;232;p3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Layernorm</a:t>
            </a:r>
            <a:endParaRPr sz="1000">
              <a:solidFill>
                <a:srgbClr val="000000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320"/>
              <a:t>Illustration of positional embedding</a:t>
            </a:r>
            <a:endParaRPr sz="2320"/>
          </a:p>
        </p:txBody>
      </p:sp>
      <p:sp>
        <p:nvSpPr>
          <p:cNvPr id="238" name="Google Shape;238;p3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" sz="1700" i="1">
                <a:solidFill>
                  <a:schemeClr val="dk1"/>
                </a:solidFill>
              </a:rPr>
              <a:t>x</a:t>
            </a:r>
            <a:r>
              <a:rPr lang="en" sz="1700" i="1" baseline="-25000">
                <a:solidFill>
                  <a:schemeClr val="dk1"/>
                </a:solidFill>
              </a:rPr>
              <a:t>i</a:t>
            </a:r>
            <a:r>
              <a:rPr lang="en" sz="1700">
                <a:solidFill>
                  <a:schemeClr val="dk1"/>
                </a:solidFill>
              </a:rPr>
              <a:t>=</a:t>
            </a:r>
            <a:r>
              <a:rPr lang="en" sz="1700" i="1">
                <a:solidFill>
                  <a:schemeClr val="dk1"/>
                </a:solidFill>
              </a:rPr>
              <a:t>t</a:t>
            </a:r>
            <a:r>
              <a:rPr lang="en" sz="1700" i="1" baseline="-25000">
                <a:solidFill>
                  <a:schemeClr val="dk1"/>
                </a:solidFill>
              </a:rPr>
              <a:t>i</a:t>
            </a:r>
            <a:r>
              <a:rPr lang="en" sz="1700">
                <a:solidFill>
                  <a:schemeClr val="dk1"/>
                </a:solidFill>
              </a:rPr>
              <a:t>+</a:t>
            </a:r>
            <a:r>
              <a:rPr lang="en" sz="1700" i="1">
                <a:solidFill>
                  <a:schemeClr val="dk1"/>
                </a:solidFill>
              </a:rPr>
              <a:t>pe</a:t>
            </a:r>
            <a:r>
              <a:rPr lang="en" sz="1700" i="1" baseline="-25000">
                <a:solidFill>
                  <a:schemeClr val="dk1"/>
                </a:solidFill>
              </a:rPr>
              <a:t>i</a:t>
            </a:r>
            <a:endParaRPr sz="1700"/>
          </a:p>
        </p:txBody>
      </p:sp>
      <p:pic>
        <p:nvPicPr>
          <p:cNvPr id="239" name="Google Shape;23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562795"/>
            <a:ext cx="3837349" cy="789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49043" y="1077100"/>
            <a:ext cx="4735009" cy="3416399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38"/>
          <p:cNvSpPr txBox="1"/>
          <p:nvPr/>
        </p:nvSpPr>
        <p:spPr>
          <a:xfrm>
            <a:off x="311700" y="2294350"/>
            <a:ext cx="3730800" cy="98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" sz="1700">
                <a:solidFill>
                  <a:schemeClr val="dk1"/>
                </a:solidFill>
              </a:rPr>
              <a:t>Sin and cos function has following advantages</a:t>
            </a:r>
            <a:endParaRPr sz="1700">
              <a:solidFill>
                <a:schemeClr val="dk1"/>
              </a:solidFill>
            </a:endParaRPr>
          </a:p>
          <a:p>
            <a:pPr marL="914400" lvl="1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○"/>
            </a:pPr>
            <a:r>
              <a:rPr lang="en" sz="1700">
                <a:solidFill>
                  <a:schemeClr val="dk1"/>
                </a:solidFill>
              </a:rPr>
              <a:t>Normalized range</a:t>
            </a:r>
            <a:endParaRPr sz="1700">
              <a:solidFill>
                <a:schemeClr val="dk1"/>
              </a:solidFill>
            </a:endParaRPr>
          </a:p>
          <a:p>
            <a:pPr marL="914400" lvl="1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○"/>
            </a:pPr>
            <a:r>
              <a:rPr lang="en" sz="1700">
                <a:solidFill>
                  <a:schemeClr val="dk1"/>
                </a:solidFill>
              </a:rPr>
              <a:t>Unique way to encode position and dimension</a:t>
            </a:r>
            <a:endParaRPr sz="1700">
              <a:solidFill>
                <a:schemeClr val="dk1"/>
              </a:solidFill>
            </a:endParaRPr>
          </a:p>
          <a:p>
            <a:pPr marL="914400" lvl="1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○"/>
            </a:pPr>
            <a:r>
              <a:rPr lang="en" sz="1700">
                <a:solidFill>
                  <a:schemeClr val="dk1"/>
                </a:solidFill>
              </a:rPr>
              <a:t>Reflect relative positions between tokens </a:t>
            </a:r>
            <a:endParaRPr sz="17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320"/>
              <a:t>Different variation of transformers: Encoder only model and decoder only model</a:t>
            </a:r>
            <a:endParaRPr sz="2320"/>
          </a:p>
        </p:txBody>
      </p:sp>
      <p:sp>
        <p:nvSpPr>
          <p:cNvPr id="247" name="Google Shape;247;p39"/>
          <p:cNvSpPr txBox="1">
            <a:spLocks noGrp="1"/>
          </p:cNvSpPr>
          <p:nvPr>
            <p:ph type="body" idx="1"/>
          </p:nvPr>
        </p:nvSpPr>
        <p:spPr>
          <a:xfrm>
            <a:off x="5405350" y="1502150"/>
            <a:ext cx="3288900" cy="141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" sz="1700">
                <a:solidFill>
                  <a:schemeClr val="dk1"/>
                </a:solidFill>
              </a:rPr>
              <a:t>Unified Language Model Pre-training for Natural Language Understanding and Generation</a:t>
            </a:r>
            <a:endParaRPr sz="1700">
              <a:solidFill>
                <a:schemeClr val="dk1"/>
              </a:solidFill>
            </a:endParaRPr>
          </a:p>
        </p:txBody>
      </p:sp>
      <p:pic>
        <p:nvPicPr>
          <p:cNvPr id="248" name="Google Shape;24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2250" y="1502150"/>
            <a:ext cx="4548524" cy="3233301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39"/>
          <p:cNvSpPr txBox="1"/>
          <p:nvPr/>
        </p:nvSpPr>
        <p:spPr>
          <a:xfrm>
            <a:off x="5405350" y="2968250"/>
            <a:ext cx="3178500" cy="147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" sz="1700">
                <a:solidFill>
                  <a:schemeClr val="dk1"/>
                </a:solidFill>
              </a:rPr>
              <a:t>Different attention can be implemented with different attention masks</a:t>
            </a:r>
            <a:endParaRPr sz="17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320"/>
              <a:t>Extension on vision tasks</a:t>
            </a:r>
            <a:endParaRPr sz="2320"/>
          </a:p>
        </p:txBody>
      </p:sp>
      <p:sp>
        <p:nvSpPr>
          <p:cNvPr id="255" name="Google Shape;255;p40"/>
          <p:cNvSpPr txBox="1">
            <a:spLocks noGrp="1"/>
          </p:cNvSpPr>
          <p:nvPr>
            <p:ph type="body" idx="1"/>
          </p:nvPr>
        </p:nvSpPr>
        <p:spPr>
          <a:xfrm>
            <a:off x="311700" y="1225050"/>
            <a:ext cx="3897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" sz="1700">
                <a:solidFill>
                  <a:schemeClr val="dk1"/>
                </a:solidFill>
              </a:rPr>
              <a:t>Vision Transformer (VIT)</a:t>
            </a:r>
            <a:endParaRPr sz="1700">
              <a:solidFill>
                <a:schemeClr val="dk1"/>
              </a:solidFill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" sz="1700">
                <a:solidFill>
                  <a:schemeClr val="dk1"/>
                </a:solidFill>
              </a:rPr>
              <a:t>Naive application of self-attention to images requires high computation </a:t>
            </a:r>
            <a:endParaRPr sz="1700">
              <a:solidFill>
                <a:schemeClr val="dk1"/>
              </a:solidFill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" sz="1700">
                <a:solidFill>
                  <a:schemeClr val="dk1"/>
                </a:solidFill>
              </a:rPr>
              <a:t>Divide an image into patches using CNN</a:t>
            </a:r>
            <a:endParaRPr sz="1700">
              <a:solidFill>
                <a:schemeClr val="dk1"/>
              </a:solidFill>
            </a:endParaRPr>
          </a:p>
        </p:txBody>
      </p:sp>
      <p:pic>
        <p:nvPicPr>
          <p:cNvPr id="256" name="Google Shape;25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9300" y="1542175"/>
            <a:ext cx="4742551" cy="2428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4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320"/>
              <a:t>Power of transformer</a:t>
            </a:r>
            <a:endParaRPr sz="2320"/>
          </a:p>
        </p:txBody>
      </p:sp>
      <p:sp>
        <p:nvSpPr>
          <p:cNvPr id="262" name="Google Shape;262;p4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15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8455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30"/>
              <a:buChar char="●"/>
            </a:pPr>
            <a:r>
              <a:rPr lang="en" sz="1729">
                <a:solidFill>
                  <a:schemeClr val="dk1"/>
                </a:solidFill>
              </a:rPr>
              <a:t>Compared to traditional RNN, transformer can be trained parallel with superior performance on modeling long range sequences </a:t>
            </a:r>
            <a:endParaRPr sz="1729">
              <a:solidFill>
                <a:schemeClr val="dk1"/>
              </a:solidFill>
            </a:endParaRPr>
          </a:p>
          <a:p>
            <a:pPr marL="457200" lvl="0" indent="-338455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30"/>
              <a:buChar char="●"/>
            </a:pPr>
            <a:r>
              <a:rPr lang="en" sz="1729">
                <a:solidFill>
                  <a:schemeClr val="dk1"/>
                </a:solidFill>
              </a:rPr>
              <a:t>Achieved SOTA performance on various tasks</a:t>
            </a:r>
            <a:endParaRPr sz="1729">
              <a:solidFill>
                <a:schemeClr val="dk1"/>
              </a:solidFill>
            </a:endParaRPr>
          </a:p>
          <a:p>
            <a:pPr marL="457200" lvl="0" indent="-338455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30"/>
              <a:buChar char="●"/>
            </a:pPr>
            <a:r>
              <a:rPr lang="en" sz="1729">
                <a:solidFill>
                  <a:schemeClr val="dk1"/>
                </a:solidFill>
              </a:rPr>
              <a:t>In addition, further research found the nice scaling law property of transformer architecture</a:t>
            </a:r>
            <a:endParaRPr sz="1729">
              <a:solidFill>
                <a:schemeClr val="dk1"/>
              </a:solidFill>
            </a:endParaRPr>
          </a:p>
        </p:txBody>
      </p:sp>
      <p:pic>
        <p:nvPicPr>
          <p:cNvPr id="263" name="Google Shape;263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450" y="2666875"/>
            <a:ext cx="6987949" cy="2277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8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320"/>
              <a:t>Limitations of transformers</a:t>
            </a:r>
            <a:endParaRPr sz="2320"/>
          </a:p>
        </p:txBody>
      </p:sp>
      <p:sp>
        <p:nvSpPr>
          <p:cNvPr id="269" name="Google Shape;269;p4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" sz="1700">
                <a:solidFill>
                  <a:schemeClr val="dk1"/>
                </a:solidFill>
              </a:rPr>
              <a:t>Quadratic computational cost for calculating attentions</a:t>
            </a:r>
            <a:endParaRPr sz="1700">
              <a:solidFill>
                <a:schemeClr val="dk1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Huge cost for training and inferencing on long sequences</a:t>
            </a:r>
            <a:endParaRPr>
              <a:solidFill>
                <a:schemeClr val="dk1"/>
              </a:solidFill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" sz="1700">
                <a:solidFill>
                  <a:schemeClr val="dk1"/>
                </a:solidFill>
              </a:rPr>
              <a:t>Hallucinations</a:t>
            </a:r>
            <a:endParaRPr sz="1700">
              <a:solidFill>
                <a:schemeClr val="dk1"/>
              </a:solidFill>
            </a:endParaRPr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</a:pPr>
            <a:r>
              <a:rPr lang="en" sz="1500">
                <a:solidFill>
                  <a:schemeClr val="dk1"/>
                </a:solidFill>
              </a:rPr>
              <a:t>generation of content that is irrelevant, made-up, or inconsistent with the input data</a:t>
            </a:r>
            <a:endParaRPr sz="1500">
              <a:solidFill>
                <a:schemeClr val="dk1"/>
              </a:solidFill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" sz="1700">
                <a:solidFill>
                  <a:schemeClr val="dk1"/>
                </a:solidFill>
              </a:rPr>
              <a:t>When applied on vision tasks, many researches pointed out transformer are “short sighted” compared to convolutional networks</a:t>
            </a:r>
            <a:endParaRPr sz="1700">
              <a:solidFill>
                <a:schemeClr val="dk1"/>
              </a:solidFill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" sz="1700">
                <a:solidFill>
                  <a:schemeClr val="dk1"/>
                </a:solidFill>
              </a:rPr>
              <a:t>Model getting tooooooo big </a:t>
            </a:r>
            <a:endParaRPr sz="17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320"/>
              <a:t>Optimizations</a:t>
            </a:r>
            <a:endParaRPr sz="2320"/>
          </a:p>
        </p:txBody>
      </p:sp>
      <p:sp>
        <p:nvSpPr>
          <p:cNvPr id="275" name="Google Shape;275;p4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" sz="1700">
                <a:solidFill>
                  <a:schemeClr val="dk1"/>
                </a:solidFill>
              </a:rPr>
              <a:t>Solving quadratic computation complexity</a:t>
            </a:r>
            <a:endParaRPr sz="1700">
              <a:solidFill>
                <a:schemeClr val="dk1"/>
              </a:solidFill>
            </a:endParaRPr>
          </a:p>
          <a:p>
            <a:pPr marL="914400" lvl="1" indent="-311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○"/>
            </a:pPr>
            <a:r>
              <a:rPr lang="en" sz="1300">
                <a:solidFill>
                  <a:schemeClr val="dk1"/>
                </a:solidFill>
              </a:rPr>
              <a:t>Setting sliding window attention</a:t>
            </a:r>
            <a:endParaRPr sz="1300">
              <a:solidFill>
                <a:schemeClr val="dk1"/>
              </a:solidFill>
            </a:endParaRPr>
          </a:p>
          <a:p>
            <a:pPr marL="914400" lvl="1" indent="-311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○"/>
            </a:pPr>
            <a:r>
              <a:rPr lang="en" sz="1300">
                <a:solidFill>
                  <a:schemeClr val="dk1"/>
                </a:solidFill>
              </a:rPr>
              <a:t>Reinvent RNN: rwkv, S4 series model, Retnet</a:t>
            </a:r>
            <a:endParaRPr sz="1300">
              <a:solidFill>
                <a:schemeClr val="dk1"/>
              </a:solidFill>
            </a:endParaRPr>
          </a:p>
          <a:p>
            <a:pPr marL="914400" lvl="1" indent="-311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○"/>
            </a:pPr>
            <a:r>
              <a:rPr lang="en" sz="1300">
                <a:solidFill>
                  <a:schemeClr val="dk1"/>
                </a:solidFill>
              </a:rPr>
              <a:t>Nice mathematical approximation of attention: performer</a:t>
            </a:r>
            <a:endParaRPr sz="1300">
              <a:solidFill>
                <a:schemeClr val="dk1"/>
              </a:solidFill>
            </a:endParaRPr>
          </a:p>
          <a:p>
            <a:pPr marL="914400" lvl="1" indent="-311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○"/>
            </a:pPr>
            <a:r>
              <a:rPr lang="en" sz="1300">
                <a:solidFill>
                  <a:schemeClr val="dk1"/>
                </a:solidFill>
              </a:rPr>
              <a:t>Interpolation: Train on shorter span, and finetune on longer span</a:t>
            </a:r>
            <a:endParaRPr sz="1300">
              <a:solidFill>
                <a:schemeClr val="dk1"/>
              </a:solidFill>
            </a:endParaRPr>
          </a:p>
          <a:p>
            <a:pPr marL="914400" lvl="1" indent="-311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○"/>
            </a:pPr>
            <a:r>
              <a:rPr lang="en" sz="1300">
                <a:solidFill>
                  <a:schemeClr val="dk1"/>
                </a:solidFill>
              </a:rPr>
              <a:t>Rotary positional embedding: rotate relative distance between tokens</a:t>
            </a:r>
            <a:endParaRPr sz="1300">
              <a:solidFill>
                <a:schemeClr val="dk1"/>
              </a:solidFill>
            </a:endParaRPr>
          </a:p>
          <a:p>
            <a:pPr marL="914400" lvl="1" indent="-311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○"/>
            </a:pPr>
            <a:r>
              <a:rPr lang="en" sz="1300" b="1">
                <a:solidFill>
                  <a:schemeClr val="dk1"/>
                </a:solidFill>
              </a:rPr>
              <a:t>Flash attention!</a:t>
            </a:r>
            <a:endParaRPr sz="1300" b="1">
              <a:solidFill>
                <a:schemeClr val="dk1"/>
              </a:solidFill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" sz="1700">
                <a:solidFill>
                  <a:schemeClr val="dk1"/>
                </a:solidFill>
              </a:rPr>
              <a:t>Models getting too big:</a:t>
            </a:r>
            <a:endParaRPr sz="1700">
              <a:solidFill>
                <a:schemeClr val="dk1"/>
              </a:solidFill>
            </a:endParaRPr>
          </a:p>
          <a:p>
            <a:pPr marL="914400" lvl="1" indent="-311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○"/>
            </a:pPr>
            <a:r>
              <a:rPr lang="en" sz="1300">
                <a:solidFill>
                  <a:schemeClr val="dk1"/>
                </a:solidFill>
              </a:rPr>
              <a:t>Peft finetune, quantization, MOE</a:t>
            </a:r>
            <a:endParaRPr sz="1300">
              <a:solidFill>
                <a:schemeClr val="dk1"/>
              </a:solidFill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" sz="1700">
                <a:solidFill>
                  <a:schemeClr val="dk1"/>
                </a:solidFill>
              </a:rPr>
              <a:t>Hallucinations:</a:t>
            </a:r>
            <a:endParaRPr sz="1700">
              <a:solidFill>
                <a:schemeClr val="dk1"/>
              </a:solidFill>
            </a:endParaRPr>
          </a:p>
          <a:p>
            <a:pPr marL="914400" lvl="1" indent="-311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○"/>
            </a:pPr>
            <a:r>
              <a:rPr lang="en" sz="1300">
                <a:solidFill>
                  <a:schemeClr val="dk1"/>
                </a:solidFill>
              </a:rPr>
              <a:t>Retrieval augmented generation</a:t>
            </a:r>
            <a:endParaRPr sz="1300">
              <a:solidFill>
                <a:schemeClr val="dk1"/>
              </a:solidFill>
            </a:endParaRPr>
          </a:p>
          <a:p>
            <a:pPr marL="914400" lvl="1" indent="-311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○"/>
            </a:pPr>
            <a:r>
              <a:rPr lang="en" sz="1300">
                <a:solidFill>
                  <a:schemeClr val="dk1"/>
                </a:solidFill>
              </a:rPr>
              <a:t>Prompt the inputs using chain-of-thoughts or tree-of-thoughts</a:t>
            </a:r>
            <a:endParaRPr sz="13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320"/>
              <a:t>Other design choices</a:t>
            </a:r>
            <a:endParaRPr sz="2320"/>
          </a:p>
        </p:txBody>
      </p:sp>
      <p:sp>
        <p:nvSpPr>
          <p:cNvPr id="281" name="Google Shape;281;p4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" sz="1700">
                <a:solidFill>
                  <a:schemeClr val="dk1"/>
                </a:solidFill>
              </a:rPr>
              <a:t>Pre-layer norm vs post-layer norm</a:t>
            </a:r>
            <a:endParaRPr sz="1700">
              <a:solidFill>
                <a:schemeClr val="dk1"/>
              </a:solidFill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" sz="1700">
                <a:solidFill>
                  <a:schemeClr val="dk1"/>
                </a:solidFill>
              </a:rPr>
              <a:t>GELU vs Relu</a:t>
            </a:r>
            <a:endParaRPr sz="1700">
              <a:solidFill>
                <a:schemeClr val="dk1"/>
              </a:solidFill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" sz="1700">
                <a:solidFill>
                  <a:schemeClr val="dk1"/>
                </a:solidFill>
              </a:rPr>
              <a:t>MQA, GQA</a:t>
            </a:r>
            <a:endParaRPr sz="17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Flash Attention</a:t>
            </a:r>
            <a:endParaRPr sz="3200"/>
          </a:p>
        </p:txBody>
      </p:sp>
      <p:pic>
        <p:nvPicPr>
          <p:cNvPr id="287" name="Google Shape;287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9550" y="1017725"/>
            <a:ext cx="6792845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Background: GPU memory hierarchy </a:t>
            </a:r>
            <a:endParaRPr sz="2300"/>
          </a:p>
        </p:txBody>
      </p:sp>
      <p:pic>
        <p:nvPicPr>
          <p:cNvPr id="293" name="Google Shape;293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33850" y="1017725"/>
            <a:ext cx="5010150" cy="392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7200" y="1158200"/>
            <a:ext cx="3829050" cy="2539987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46"/>
          <p:cNvSpPr/>
          <p:nvPr/>
        </p:nvSpPr>
        <p:spPr>
          <a:xfrm>
            <a:off x="143200" y="2637375"/>
            <a:ext cx="644400" cy="322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320"/>
              <a:t>Recap: Multihead Head Attention</a:t>
            </a:r>
            <a:endParaRPr sz="2320"/>
          </a:p>
        </p:txBody>
      </p:sp>
      <p:pic>
        <p:nvPicPr>
          <p:cNvPr id="301" name="Google Shape;301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488" y="1017725"/>
            <a:ext cx="8753016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4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320"/>
              <a:t>Naive implementation and its complexity</a:t>
            </a:r>
            <a:endParaRPr sz="2320"/>
          </a:p>
        </p:txBody>
      </p:sp>
      <p:pic>
        <p:nvPicPr>
          <p:cNvPr id="307" name="Google Shape;307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200" cy="1725332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48"/>
          <p:cNvSpPr txBox="1"/>
          <p:nvPr/>
        </p:nvSpPr>
        <p:spPr>
          <a:xfrm>
            <a:off x="501225" y="2995400"/>
            <a:ext cx="81867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HBM access number:</a:t>
            </a:r>
            <a:endParaRPr sz="1700">
              <a:solidFill>
                <a:schemeClr val="dk1"/>
              </a:solidFill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" sz="1700">
                <a:solidFill>
                  <a:schemeClr val="dk1"/>
                </a:solidFill>
              </a:rPr>
              <a:t>O(N * d)  from loading Q, K, V and saving O</a:t>
            </a:r>
            <a:endParaRPr sz="1700">
              <a:solidFill>
                <a:schemeClr val="dk1"/>
              </a:solidFill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" sz="1700">
                <a:solidFill>
                  <a:schemeClr val="dk1"/>
                </a:solidFill>
              </a:rPr>
              <a:t>O(N * N) from saving and loading S and P </a:t>
            </a:r>
            <a:endParaRPr sz="1700">
              <a:solidFill>
                <a:schemeClr val="dk1"/>
              </a:solidFill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" sz="1700">
                <a:solidFill>
                  <a:schemeClr val="dk1"/>
                </a:solidFill>
              </a:rPr>
              <a:t>O(N</a:t>
            </a:r>
            <a:r>
              <a:rPr lang="en" sz="1700" baseline="30000">
                <a:solidFill>
                  <a:schemeClr val="dk1"/>
                </a:solidFill>
              </a:rPr>
              <a:t>2</a:t>
            </a:r>
            <a:r>
              <a:rPr lang="en" sz="1700">
                <a:solidFill>
                  <a:schemeClr val="dk1"/>
                </a:solidFill>
              </a:rPr>
              <a:t> + N * d) in Total</a:t>
            </a:r>
            <a:endParaRPr sz="17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9"/>
          <p:cNvSpPr txBox="1">
            <a:spLocks noGrp="1"/>
          </p:cNvSpPr>
          <p:nvPr>
            <p:ph type="title"/>
          </p:nvPr>
        </p:nvSpPr>
        <p:spPr>
          <a:xfrm>
            <a:off x="311700" y="1824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Softmax</a:t>
            </a:r>
            <a:endParaRPr sz="2300"/>
          </a:p>
        </p:txBody>
      </p:sp>
      <p:pic>
        <p:nvPicPr>
          <p:cNvPr id="314" name="Google Shape;314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07575"/>
            <a:ext cx="8839202" cy="35688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50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Segmented Softmax</a:t>
            </a:r>
            <a:endParaRPr sz="2300"/>
          </a:p>
        </p:txBody>
      </p:sp>
      <p:sp>
        <p:nvSpPr>
          <p:cNvPr id="320" name="Google Shape;320;p50"/>
          <p:cNvSpPr txBox="1">
            <a:spLocks noGrp="1"/>
          </p:cNvSpPr>
          <p:nvPr>
            <p:ph type="body" idx="1"/>
          </p:nvPr>
        </p:nvSpPr>
        <p:spPr>
          <a:xfrm>
            <a:off x="381900" y="393400"/>
            <a:ext cx="8520600" cy="40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2"/>
              <a:buFont typeface="Arial"/>
              <a:buNone/>
            </a:pPr>
            <a:r>
              <a:rPr lang="en" sz="1829" b="1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en" sz="1829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softmax(</a:t>
            </a:r>
            <a:r>
              <a:rPr lang="en" sz="1829" b="1">
                <a:solidFill>
                  <a:srgbClr val="808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X</a:t>
            </a:r>
            <a:r>
              <a:rPr lang="en" sz="1829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tensor):</a:t>
            </a:r>
            <a:endParaRPr sz="1829" b="1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2"/>
              <a:buFont typeface="Arial"/>
              <a:buNone/>
            </a:pPr>
            <a:r>
              <a:rPr lang="en" sz="1829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se = sum(exp(</a:t>
            </a:r>
            <a:r>
              <a:rPr lang="en" sz="1829" b="1">
                <a:solidFill>
                  <a:srgbClr val="808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X</a:t>
            </a:r>
            <a:r>
              <a:rPr lang="en" sz="1829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))</a:t>
            </a:r>
            <a:endParaRPr sz="1829" b="1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2"/>
              <a:buFont typeface="Arial"/>
              <a:buNone/>
            </a:pPr>
            <a:r>
              <a:rPr lang="en" sz="1829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829" b="1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n" sz="1829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exp(</a:t>
            </a:r>
            <a:r>
              <a:rPr lang="en" sz="1829" b="1">
                <a:solidFill>
                  <a:srgbClr val="808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X</a:t>
            </a:r>
            <a:r>
              <a:rPr lang="en" sz="1829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 / se, se</a:t>
            </a:r>
            <a:endParaRPr sz="1829" b="1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2"/>
              <a:buFont typeface="Arial"/>
              <a:buNone/>
            </a:pPr>
            <a:endParaRPr sz="1829" b="1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2"/>
              <a:buFont typeface="Arial"/>
              <a:buNone/>
            </a:pPr>
            <a:r>
              <a:rPr lang="en" sz="1829" b="1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en" sz="1829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softmax_segmented(</a:t>
            </a:r>
            <a:r>
              <a:rPr lang="en" sz="1829" b="1">
                <a:solidFill>
                  <a:srgbClr val="808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X</a:t>
            </a:r>
            <a:r>
              <a:rPr lang="en" sz="1829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tensor, </a:t>
            </a:r>
            <a:r>
              <a:rPr lang="en" sz="1829" b="1">
                <a:solidFill>
                  <a:srgbClr val="808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K</a:t>
            </a:r>
            <a:r>
              <a:rPr lang="en" sz="1829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" sz="1829" b="1">
                <a:solidFill>
                  <a:srgbClr val="2B91A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lang="en" sz="1829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):</a:t>
            </a:r>
            <a:endParaRPr sz="1829" b="1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2"/>
              <a:buFont typeface="Arial"/>
              <a:buNone/>
            </a:pPr>
            <a:r>
              <a:rPr lang="en" sz="1829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O: tensor = zeros(len(</a:t>
            </a:r>
            <a:r>
              <a:rPr lang="en" sz="1829" b="1">
                <a:solidFill>
                  <a:srgbClr val="808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X</a:t>
            </a:r>
            <a:r>
              <a:rPr lang="en" sz="1829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))</a:t>
            </a:r>
            <a:endParaRPr sz="1829" b="1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2"/>
              <a:buFont typeface="Arial"/>
              <a:buNone/>
            </a:pPr>
            <a:r>
              <a:rPr lang="en" sz="1829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se: </a:t>
            </a:r>
            <a:r>
              <a:rPr lang="en" sz="1829" b="1">
                <a:solidFill>
                  <a:srgbClr val="2B91A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float</a:t>
            </a:r>
            <a:r>
              <a:rPr lang="en" sz="1829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" sz="1829" b="1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endParaRPr sz="1829" b="1">
              <a:solidFill>
                <a:srgbClr val="09865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2"/>
              <a:buFont typeface="Arial"/>
              <a:buNone/>
            </a:pPr>
            <a:r>
              <a:rPr lang="en" sz="1829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829" b="1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en" sz="1829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i </a:t>
            </a:r>
            <a:r>
              <a:rPr lang="en" sz="1829" b="1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in</a:t>
            </a:r>
            <a:r>
              <a:rPr lang="en" sz="1829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829" b="1">
                <a:solidFill>
                  <a:srgbClr val="2B91A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range</a:t>
            </a:r>
            <a:r>
              <a:rPr lang="en" sz="1829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(len(</a:t>
            </a:r>
            <a:r>
              <a:rPr lang="en" sz="1829" b="1">
                <a:solidFill>
                  <a:srgbClr val="808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X</a:t>
            </a:r>
            <a:r>
              <a:rPr lang="en" sz="1829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 / </a:t>
            </a:r>
            <a:r>
              <a:rPr lang="en" sz="1829" b="1">
                <a:solidFill>
                  <a:srgbClr val="808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K</a:t>
            </a:r>
            <a:r>
              <a:rPr lang="en" sz="1829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):</a:t>
            </a:r>
            <a:endParaRPr sz="1829" b="1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2"/>
              <a:buFont typeface="Arial"/>
              <a:buNone/>
            </a:pPr>
            <a:r>
              <a:rPr lang="en" sz="1829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O[i*</a:t>
            </a:r>
            <a:r>
              <a:rPr lang="en" sz="1829" b="1">
                <a:solidFill>
                  <a:srgbClr val="808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K</a:t>
            </a:r>
            <a:r>
              <a:rPr lang="en" sz="1829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:(i+</a:t>
            </a:r>
            <a:r>
              <a:rPr lang="en" sz="1829" b="1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" sz="1829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)*</a:t>
            </a:r>
            <a:r>
              <a:rPr lang="en" sz="1829" b="1">
                <a:solidFill>
                  <a:srgbClr val="808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K</a:t>
            </a:r>
            <a:r>
              <a:rPr lang="en" sz="1829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], sei = softmax(</a:t>
            </a:r>
            <a:r>
              <a:rPr lang="en" sz="1829" b="1">
                <a:solidFill>
                  <a:srgbClr val="808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X</a:t>
            </a:r>
            <a:r>
              <a:rPr lang="en" sz="1829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[i*</a:t>
            </a:r>
            <a:r>
              <a:rPr lang="en" sz="1829" b="1">
                <a:solidFill>
                  <a:srgbClr val="808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K</a:t>
            </a:r>
            <a:r>
              <a:rPr lang="en" sz="1829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:(i+</a:t>
            </a:r>
            <a:r>
              <a:rPr lang="en" sz="1829" b="1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" sz="1829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)*</a:t>
            </a:r>
            <a:r>
              <a:rPr lang="en" sz="1829" b="1">
                <a:solidFill>
                  <a:srgbClr val="808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K</a:t>
            </a:r>
            <a:r>
              <a:rPr lang="en" sz="1829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])</a:t>
            </a:r>
            <a:endParaRPr sz="1829" b="1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2"/>
              <a:buFont typeface="Arial"/>
              <a:buNone/>
            </a:pPr>
            <a:r>
              <a:rPr lang="en" sz="1829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O[i*</a:t>
            </a:r>
            <a:r>
              <a:rPr lang="en" sz="1829" b="1">
                <a:solidFill>
                  <a:srgbClr val="808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K</a:t>
            </a:r>
            <a:r>
              <a:rPr lang="en" sz="1829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:(i+</a:t>
            </a:r>
            <a:r>
              <a:rPr lang="en" sz="1829" b="1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" sz="1829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)*</a:t>
            </a:r>
            <a:r>
              <a:rPr lang="en" sz="1829" b="1">
                <a:solidFill>
                  <a:srgbClr val="808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K</a:t>
            </a:r>
            <a:r>
              <a:rPr lang="en" sz="1829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] *= sei</a:t>
            </a:r>
            <a:endParaRPr sz="1829" b="1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2"/>
              <a:buFont typeface="Arial"/>
              <a:buNone/>
            </a:pPr>
            <a:r>
              <a:rPr lang="en" sz="1829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se += sei</a:t>
            </a:r>
            <a:endParaRPr sz="1829" b="1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2"/>
              <a:buFont typeface="Arial"/>
              <a:buNone/>
            </a:pPr>
            <a:r>
              <a:rPr lang="en" sz="1829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O /= se</a:t>
            </a:r>
            <a:endParaRPr sz="1829" b="1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2"/>
              <a:buFont typeface="Arial"/>
              <a:buNone/>
            </a:pPr>
            <a:r>
              <a:rPr lang="en" sz="1829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829" b="1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n" sz="1829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O</a:t>
            </a:r>
            <a:endParaRPr sz="1829" b="1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SzPts val="852"/>
              <a:buNone/>
            </a:pPr>
            <a:endParaRPr sz="1795" b="1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5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300"/>
              <a:t>Flash attention: blocked matmul + softmax </a:t>
            </a:r>
            <a:endParaRPr sz="2300"/>
          </a:p>
        </p:txBody>
      </p:sp>
      <p:sp>
        <p:nvSpPr>
          <p:cNvPr id="326" name="Google Shape;326;p5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509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Idea: </a:t>
            </a:r>
            <a:endParaRPr sz="1700">
              <a:solidFill>
                <a:schemeClr val="dk1"/>
              </a:solidFill>
            </a:endParaRPr>
          </a:p>
          <a:p>
            <a:pPr marL="457200" lvl="0" indent="-33655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700"/>
              <a:buAutoNum type="arabicPeriod"/>
            </a:pPr>
            <a:r>
              <a:rPr lang="en" sz="1700">
                <a:solidFill>
                  <a:schemeClr val="dk1"/>
                </a:solidFill>
              </a:rPr>
              <a:t>divide Q, K, V into blocks such that it can fit into SRAM</a:t>
            </a:r>
            <a:endParaRPr sz="1700">
              <a:solidFill>
                <a:schemeClr val="dk1"/>
              </a:solidFill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AutoNum type="arabicPeriod"/>
            </a:pPr>
            <a:r>
              <a:rPr lang="en" sz="1700">
                <a:solidFill>
                  <a:schemeClr val="dk1"/>
                </a:solidFill>
              </a:rPr>
              <a:t>Calculate blocked Sij and its segmented softmax Pij in SRAM</a:t>
            </a:r>
            <a:endParaRPr sz="1700">
              <a:solidFill>
                <a:schemeClr val="dk1"/>
              </a:solidFill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AutoNum type="arabicPeriod"/>
            </a:pPr>
            <a:r>
              <a:rPr lang="en" sz="1700">
                <a:solidFill>
                  <a:schemeClr val="dk1"/>
                </a:solidFill>
              </a:rPr>
              <a:t>Calculate O and update the its scaling factor to make result correct </a:t>
            </a:r>
            <a:endParaRPr sz="1700">
              <a:solidFill>
                <a:schemeClr val="dk1"/>
              </a:solidFill>
            </a:endParaRPr>
          </a:p>
        </p:txBody>
      </p:sp>
      <p:pic>
        <p:nvPicPr>
          <p:cNvPr id="327" name="Google Shape;327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9600" y="1017725"/>
            <a:ext cx="3935725" cy="3804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76" name="Google Shape;7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3875" y="353025"/>
            <a:ext cx="4627299" cy="443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9175" y="1239700"/>
            <a:ext cx="5567651" cy="3329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5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52"/>
          <p:cNvSpPr txBox="1">
            <a:spLocks noGrp="1"/>
          </p:cNvSpPr>
          <p:nvPr>
            <p:ph type="body" idx="1"/>
          </p:nvPr>
        </p:nvSpPr>
        <p:spPr>
          <a:xfrm>
            <a:off x="311700" y="2343625"/>
            <a:ext cx="5201700" cy="230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" sz="1700">
                <a:solidFill>
                  <a:schemeClr val="dk1"/>
                </a:solidFill>
              </a:rPr>
              <a:t>We need load Q, K, V, O total 4 big block into SRAM, assume M/(4d) &gt; d,  denote B = M/(4d)</a:t>
            </a:r>
            <a:endParaRPr sz="1700">
              <a:solidFill>
                <a:schemeClr val="dk1"/>
              </a:solidFill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" sz="1700">
                <a:solidFill>
                  <a:schemeClr val="dk1"/>
                </a:solidFill>
              </a:rPr>
              <a:t>L is used to store “sum of exp”</a:t>
            </a:r>
            <a:endParaRPr sz="1700">
              <a:solidFill>
                <a:schemeClr val="dk1"/>
              </a:solidFill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" sz="1700">
                <a:solidFill>
                  <a:schemeClr val="dk1"/>
                </a:solidFill>
              </a:rPr>
              <a:t>m is used to store max value (numeric stability)</a:t>
            </a:r>
            <a:endParaRPr sz="1700">
              <a:solidFill>
                <a:schemeClr val="dk1"/>
              </a:solidFill>
            </a:endParaRPr>
          </a:p>
        </p:txBody>
      </p:sp>
      <p:pic>
        <p:nvPicPr>
          <p:cNvPr id="334" name="Google Shape;334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59661"/>
            <a:ext cx="9144001" cy="21134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0759933-C660-24AD-3BC7-C90A59C44E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095865"/>
            <a:ext cx="9199450" cy="527765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70BE1F7-B58A-B5F3-C26A-3803C3B6856E}"/>
              </a:ext>
            </a:extLst>
          </p:cNvPr>
          <p:cNvSpPr/>
          <p:nvPr/>
        </p:nvSpPr>
        <p:spPr>
          <a:xfrm>
            <a:off x="-193964" y="929675"/>
            <a:ext cx="9531928" cy="3200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pic>
        <p:nvPicPr>
          <p:cNvPr id="339" name="Google Shape;339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08275" y="1183050"/>
            <a:ext cx="3935725" cy="3804975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53"/>
          <p:cNvSpPr txBox="1">
            <a:spLocks noGrp="1"/>
          </p:cNvSpPr>
          <p:nvPr>
            <p:ph type="body" idx="1"/>
          </p:nvPr>
        </p:nvSpPr>
        <p:spPr>
          <a:xfrm>
            <a:off x="160650" y="1268350"/>
            <a:ext cx="5201700" cy="71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Note that L and m is [B,1] in shape</a:t>
            </a:r>
            <a:endParaRPr sz="1700">
              <a:solidFill>
                <a:schemeClr val="dk1"/>
              </a:solidFill>
            </a:endParaRPr>
          </a:p>
        </p:txBody>
      </p:sp>
      <p:sp>
        <p:nvSpPr>
          <p:cNvPr id="342" name="Google Shape;342;p53"/>
          <p:cNvSpPr/>
          <p:nvPr/>
        </p:nvSpPr>
        <p:spPr>
          <a:xfrm>
            <a:off x="668300" y="1766225"/>
            <a:ext cx="2140200" cy="2579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p53"/>
          <p:cNvSpPr/>
          <p:nvPr/>
        </p:nvSpPr>
        <p:spPr>
          <a:xfrm>
            <a:off x="668172" y="1766225"/>
            <a:ext cx="1069500" cy="1288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K</a:t>
            </a:r>
            <a:endParaRPr sz="2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[B,d]</a:t>
            </a:r>
            <a:endParaRPr sz="2000"/>
          </a:p>
        </p:txBody>
      </p:sp>
      <p:sp>
        <p:nvSpPr>
          <p:cNvPr id="344" name="Google Shape;344;p53"/>
          <p:cNvSpPr/>
          <p:nvPr/>
        </p:nvSpPr>
        <p:spPr>
          <a:xfrm>
            <a:off x="1737810" y="1766225"/>
            <a:ext cx="1070700" cy="12903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V</a:t>
            </a:r>
            <a:endParaRPr sz="2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[B,d]</a:t>
            </a:r>
            <a:endParaRPr sz="2000"/>
          </a:p>
        </p:txBody>
      </p:sp>
      <p:sp>
        <p:nvSpPr>
          <p:cNvPr id="345" name="Google Shape;345;p53"/>
          <p:cNvSpPr/>
          <p:nvPr/>
        </p:nvSpPr>
        <p:spPr>
          <a:xfrm>
            <a:off x="1737810" y="3056525"/>
            <a:ext cx="1070700" cy="12903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 S,P,O</a:t>
            </a:r>
            <a:endParaRPr sz="2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  [B,d]</a:t>
            </a:r>
            <a:endParaRPr sz="2000"/>
          </a:p>
        </p:txBody>
      </p:sp>
      <p:sp>
        <p:nvSpPr>
          <p:cNvPr id="346" name="Google Shape;346;p53"/>
          <p:cNvSpPr/>
          <p:nvPr/>
        </p:nvSpPr>
        <p:spPr>
          <a:xfrm>
            <a:off x="667550" y="3056525"/>
            <a:ext cx="1070700" cy="12903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Q</a:t>
            </a:r>
            <a:endParaRPr sz="2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[B,d]</a:t>
            </a:r>
            <a:endParaRPr sz="2000"/>
          </a:p>
        </p:txBody>
      </p:sp>
      <p:sp>
        <p:nvSpPr>
          <p:cNvPr id="347" name="Google Shape;347;p53"/>
          <p:cNvSpPr/>
          <p:nvPr/>
        </p:nvSpPr>
        <p:spPr>
          <a:xfrm>
            <a:off x="3247500" y="1766225"/>
            <a:ext cx="117900" cy="12903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</a:t>
            </a:r>
            <a:endParaRPr/>
          </a:p>
        </p:txBody>
      </p:sp>
      <p:sp>
        <p:nvSpPr>
          <p:cNvPr id="348" name="Google Shape;348;p53"/>
          <p:cNvSpPr/>
          <p:nvPr/>
        </p:nvSpPr>
        <p:spPr>
          <a:xfrm>
            <a:off x="3247500" y="3056525"/>
            <a:ext cx="117900" cy="12903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</a:t>
            </a:r>
            <a:endParaRPr/>
          </a:p>
        </p:txBody>
      </p:sp>
      <p:sp>
        <p:nvSpPr>
          <p:cNvPr id="349" name="Google Shape;349;p53"/>
          <p:cNvSpPr txBox="1"/>
          <p:nvPr/>
        </p:nvSpPr>
        <p:spPr>
          <a:xfrm>
            <a:off x="3508550" y="2279375"/>
            <a:ext cx="3222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L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350" name="Google Shape;350;p53"/>
          <p:cNvSpPr txBox="1"/>
          <p:nvPr/>
        </p:nvSpPr>
        <p:spPr>
          <a:xfrm>
            <a:off x="3460800" y="3516750"/>
            <a:ext cx="3222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m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351" name="Google Shape;351;p53"/>
          <p:cNvSpPr txBox="1"/>
          <p:nvPr/>
        </p:nvSpPr>
        <p:spPr>
          <a:xfrm>
            <a:off x="1433400" y="4512500"/>
            <a:ext cx="1814100" cy="3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SRAM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D0BA84D-F553-552E-17DC-038AD6C33E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079195"/>
            <a:ext cx="9199450" cy="527765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C22F9DA-5B6A-014A-B074-EEF773FD8B0B}"/>
              </a:ext>
            </a:extLst>
          </p:cNvPr>
          <p:cNvSpPr/>
          <p:nvPr/>
        </p:nvSpPr>
        <p:spPr>
          <a:xfrm>
            <a:off x="0" y="995863"/>
            <a:ext cx="9531928" cy="3200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56" name="Google Shape;356;p5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p54"/>
          <p:cNvSpPr txBox="1">
            <a:spLocks noGrp="1"/>
          </p:cNvSpPr>
          <p:nvPr>
            <p:ph type="body" idx="1"/>
          </p:nvPr>
        </p:nvSpPr>
        <p:spPr>
          <a:xfrm>
            <a:off x="311700" y="1599150"/>
            <a:ext cx="8520600" cy="296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chemeClr val="dk1"/>
                </a:solidFill>
              </a:rPr>
              <a:t>9: </a:t>
            </a:r>
            <a:r>
              <a:rPr lang="en" sz="1700" dirty="0" err="1">
                <a:solidFill>
                  <a:schemeClr val="dk1"/>
                </a:solidFill>
              </a:rPr>
              <a:t>Sij</a:t>
            </a:r>
            <a:r>
              <a:rPr lang="en" sz="1700" dirty="0">
                <a:solidFill>
                  <a:schemeClr val="dk1"/>
                </a:solidFill>
              </a:rPr>
              <a:t> = Qi * </a:t>
            </a:r>
            <a:r>
              <a:rPr lang="en" sz="1700" dirty="0" err="1">
                <a:solidFill>
                  <a:schemeClr val="dk1"/>
                </a:solidFill>
              </a:rPr>
              <a:t>Kj</a:t>
            </a:r>
            <a:r>
              <a:rPr lang="en" sz="1700" baseline="30000" dirty="0" err="1">
                <a:solidFill>
                  <a:schemeClr val="dk1"/>
                </a:solidFill>
              </a:rPr>
              <a:t>T</a:t>
            </a:r>
            <a:r>
              <a:rPr lang="en" sz="1700" dirty="0">
                <a:solidFill>
                  <a:schemeClr val="dk1"/>
                </a:solidFill>
              </a:rPr>
              <a:t>            [B, d] * [d, B] = [B, B]</a:t>
            </a:r>
            <a:r>
              <a:rPr lang="en" sz="1700" baseline="30000" dirty="0">
                <a:solidFill>
                  <a:schemeClr val="dk1"/>
                </a:solidFill>
              </a:rPr>
              <a:t> </a:t>
            </a:r>
            <a:endParaRPr sz="1700" baseline="300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chemeClr val="dk1"/>
                </a:solidFill>
              </a:rPr>
              <a:t>10: </a:t>
            </a:r>
            <a:r>
              <a:rPr lang="en" sz="1700" dirty="0" err="1">
                <a:solidFill>
                  <a:schemeClr val="dk1"/>
                </a:solidFill>
              </a:rPr>
              <a:t>Pij</a:t>
            </a:r>
            <a:r>
              <a:rPr lang="en" sz="1700" dirty="0">
                <a:solidFill>
                  <a:schemeClr val="dk1"/>
                </a:solidFill>
              </a:rPr>
              <a:t> = exp(</a:t>
            </a:r>
            <a:r>
              <a:rPr lang="en" sz="1700" dirty="0" err="1">
                <a:solidFill>
                  <a:schemeClr val="dk1"/>
                </a:solidFill>
              </a:rPr>
              <a:t>Sij</a:t>
            </a:r>
            <a:r>
              <a:rPr lang="en" sz="1700" dirty="0">
                <a:solidFill>
                  <a:schemeClr val="dk1"/>
                </a:solidFill>
              </a:rPr>
              <a:t>)         [B,B] </a:t>
            </a:r>
            <a:endParaRPr sz="17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chemeClr val="dk1"/>
                </a:solidFill>
              </a:rPr>
              <a:t>      </a:t>
            </a:r>
            <a:r>
              <a:rPr lang="en" sz="1700" dirty="0" err="1">
                <a:solidFill>
                  <a:schemeClr val="dk1"/>
                </a:solidFill>
              </a:rPr>
              <a:t>Lij</a:t>
            </a:r>
            <a:r>
              <a:rPr lang="en" sz="1700" dirty="0">
                <a:solidFill>
                  <a:schemeClr val="dk1"/>
                </a:solidFill>
              </a:rPr>
              <a:t> = </a:t>
            </a:r>
            <a:r>
              <a:rPr lang="en" sz="1700" dirty="0" err="1">
                <a:solidFill>
                  <a:schemeClr val="dk1"/>
                </a:solidFill>
              </a:rPr>
              <a:t>rowsum</a:t>
            </a:r>
            <a:r>
              <a:rPr lang="en" sz="1700" dirty="0">
                <a:solidFill>
                  <a:schemeClr val="dk1"/>
                </a:solidFill>
              </a:rPr>
              <a:t>(</a:t>
            </a:r>
            <a:r>
              <a:rPr lang="en" sz="1700" dirty="0" err="1">
                <a:solidFill>
                  <a:schemeClr val="dk1"/>
                </a:solidFill>
              </a:rPr>
              <a:t>Pij</a:t>
            </a:r>
            <a:r>
              <a:rPr lang="en" sz="1700" dirty="0">
                <a:solidFill>
                  <a:schemeClr val="dk1"/>
                </a:solidFill>
              </a:rPr>
              <a:t>)   [B, 1]</a:t>
            </a:r>
            <a:endParaRPr sz="17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700" dirty="0">
                <a:solidFill>
                  <a:schemeClr val="dk1"/>
                </a:solidFill>
              </a:rPr>
              <a:t>11: </a:t>
            </a:r>
            <a:r>
              <a:rPr lang="en" sz="1700" dirty="0" err="1">
                <a:solidFill>
                  <a:schemeClr val="dk1"/>
                </a:solidFill>
              </a:rPr>
              <a:t>Li_new</a:t>
            </a:r>
            <a:r>
              <a:rPr lang="en" sz="1700" dirty="0">
                <a:solidFill>
                  <a:schemeClr val="dk1"/>
                </a:solidFill>
              </a:rPr>
              <a:t> = </a:t>
            </a:r>
            <a:r>
              <a:rPr lang="en" sz="1700" dirty="0" err="1">
                <a:solidFill>
                  <a:schemeClr val="dk1"/>
                </a:solidFill>
              </a:rPr>
              <a:t>Li_old</a:t>
            </a:r>
            <a:r>
              <a:rPr lang="en" sz="1700" dirty="0">
                <a:solidFill>
                  <a:schemeClr val="dk1"/>
                </a:solidFill>
              </a:rPr>
              <a:t> + </a:t>
            </a:r>
            <a:r>
              <a:rPr lang="en" sz="1700" dirty="0" err="1">
                <a:solidFill>
                  <a:schemeClr val="dk1"/>
                </a:solidFill>
              </a:rPr>
              <a:t>Lij</a:t>
            </a:r>
            <a:r>
              <a:rPr lang="en" sz="1700" dirty="0">
                <a:solidFill>
                  <a:schemeClr val="dk1"/>
                </a:solidFill>
              </a:rPr>
              <a:t>  [B, 1]</a:t>
            </a:r>
            <a:endParaRPr sz="1700" dirty="0">
              <a:solidFill>
                <a:schemeClr val="dk1"/>
              </a:solidFill>
            </a:endParaRPr>
          </a:p>
        </p:txBody>
      </p:sp>
      <p:pic>
        <p:nvPicPr>
          <p:cNvPr id="358" name="Google Shape;358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48625" y="1300750"/>
            <a:ext cx="3935725" cy="3804975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54"/>
          <p:cNvSpPr/>
          <p:nvPr/>
        </p:nvSpPr>
        <p:spPr>
          <a:xfrm>
            <a:off x="5310600" y="1051838"/>
            <a:ext cx="346200" cy="214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1DCAE4A-4DDD-13A8-2FB5-D6DACE6943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813745"/>
            <a:ext cx="9199450" cy="527765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6B77A94-C69F-BA66-F59A-C816AB1103F0}"/>
              </a:ext>
            </a:extLst>
          </p:cNvPr>
          <p:cNvSpPr/>
          <p:nvPr/>
        </p:nvSpPr>
        <p:spPr>
          <a:xfrm>
            <a:off x="0" y="498365"/>
            <a:ext cx="9531928" cy="3200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365" name="Google Shape;365;p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p55"/>
          <p:cNvSpPr txBox="1">
            <a:spLocks noGrp="1"/>
          </p:cNvSpPr>
          <p:nvPr>
            <p:ph type="body" idx="1"/>
          </p:nvPr>
        </p:nvSpPr>
        <p:spPr>
          <a:xfrm>
            <a:off x="311700" y="1345050"/>
            <a:ext cx="8520600" cy="322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12: Oi_new = (Oi_old * Li_old + PijVj) / Li_new </a:t>
            </a:r>
            <a:endParaRPr sz="17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7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7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13: Oi_old = Oi_new, Li_old = Li_new</a:t>
            </a:r>
            <a:endParaRPr sz="17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7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700">
              <a:solidFill>
                <a:schemeClr val="dk1"/>
              </a:solidFill>
            </a:endParaRPr>
          </a:p>
        </p:txBody>
      </p:sp>
      <p:pic>
        <p:nvPicPr>
          <p:cNvPr id="368" name="Google Shape;368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08275" y="1338525"/>
            <a:ext cx="3935725" cy="3804975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p55"/>
          <p:cNvSpPr/>
          <p:nvPr/>
        </p:nvSpPr>
        <p:spPr>
          <a:xfrm>
            <a:off x="6292000" y="3196375"/>
            <a:ext cx="1776900" cy="247200"/>
          </a:xfrm>
          <a:prstGeom prst="rect">
            <a:avLst/>
          </a:prstGeom>
          <a:solidFill>
            <a:srgbClr val="FF9900"/>
          </a:solidFill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" name="Google Shape;370;p55"/>
          <p:cNvSpPr/>
          <p:nvPr/>
        </p:nvSpPr>
        <p:spPr>
          <a:xfrm>
            <a:off x="6301150" y="1923825"/>
            <a:ext cx="1767900" cy="1236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71" name="Google Shape;371;p55"/>
          <p:cNvCxnSpPr/>
          <p:nvPr/>
        </p:nvCxnSpPr>
        <p:spPr>
          <a:xfrm>
            <a:off x="6399200" y="1923325"/>
            <a:ext cx="0" cy="1273200"/>
          </a:xfrm>
          <a:prstGeom prst="straightConnector1">
            <a:avLst/>
          </a:prstGeom>
          <a:noFill/>
          <a:ln w="28575" cap="flat" cmpd="sng">
            <a:solidFill>
              <a:srgbClr val="C27BA0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372" name="Google Shape;372;p55"/>
          <p:cNvCxnSpPr/>
          <p:nvPr/>
        </p:nvCxnSpPr>
        <p:spPr>
          <a:xfrm>
            <a:off x="6643150" y="1905225"/>
            <a:ext cx="0" cy="1273200"/>
          </a:xfrm>
          <a:prstGeom prst="straightConnector1">
            <a:avLst/>
          </a:prstGeom>
          <a:noFill/>
          <a:ln w="28575" cap="flat" cmpd="sng">
            <a:solidFill>
              <a:srgbClr val="C27BA0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373" name="Google Shape;373;p55"/>
          <p:cNvCxnSpPr/>
          <p:nvPr/>
        </p:nvCxnSpPr>
        <p:spPr>
          <a:xfrm>
            <a:off x="6832225" y="1923325"/>
            <a:ext cx="0" cy="1273200"/>
          </a:xfrm>
          <a:prstGeom prst="straightConnector1">
            <a:avLst/>
          </a:prstGeom>
          <a:noFill/>
          <a:ln w="28575" cap="flat" cmpd="sng">
            <a:solidFill>
              <a:srgbClr val="C27BA0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374" name="Google Shape;374;p55"/>
          <p:cNvCxnSpPr/>
          <p:nvPr/>
        </p:nvCxnSpPr>
        <p:spPr>
          <a:xfrm>
            <a:off x="7076200" y="1923325"/>
            <a:ext cx="0" cy="1273200"/>
          </a:xfrm>
          <a:prstGeom prst="straightConnector1">
            <a:avLst/>
          </a:prstGeom>
          <a:noFill/>
          <a:ln w="28575" cap="flat" cmpd="sng">
            <a:solidFill>
              <a:srgbClr val="C27BA0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375" name="Google Shape;375;p55"/>
          <p:cNvCxnSpPr/>
          <p:nvPr/>
        </p:nvCxnSpPr>
        <p:spPr>
          <a:xfrm>
            <a:off x="7292725" y="1923325"/>
            <a:ext cx="0" cy="1273200"/>
          </a:xfrm>
          <a:prstGeom prst="straightConnector1">
            <a:avLst/>
          </a:prstGeom>
          <a:noFill/>
          <a:ln w="28575" cap="flat" cmpd="sng">
            <a:solidFill>
              <a:srgbClr val="C27BA0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376" name="Google Shape;376;p55"/>
          <p:cNvCxnSpPr/>
          <p:nvPr/>
        </p:nvCxnSpPr>
        <p:spPr>
          <a:xfrm>
            <a:off x="7509250" y="1923325"/>
            <a:ext cx="0" cy="1273200"/>
          </a:xfrm>
          <a:prstGeom prst="straightConnector1">
            <a:avLst/>
          </a:prstGeom>
          <a:noFill/>
          <a:ln w="28575" cap="flat" cmpd="sng">
            <a:solidFill>
              <a:srgbClr val="C27BA0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377" name="Google Shape;377;p55"/>
          <p:cNvCxnSpPr/>
          <p:nvPr/>
        </p:nvCxnSpPr>
        <p:spPr>
          <a:xfrm>
            <a:off x="7725750" y="1923325"/>
            <a:ext cx="0" cy="1273200"/>
          </a:xfrm>
          <a:prstGeom prst="straightConnector1">
            <a:avLst/>
          </a:prstGeom>
          <a:noFill/>
          <a:ln w="28575" cap="flat" cmpd="sng">
            <a:solidFill>
              <a:srgbClr val="C27BA0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378" name="Google Shape;378;p55"/>
          <p:cNvCxnSpPr/>
          <p:nvPr/>
        </p:nvCxnSpPr>
        <p:spPr>
          <a:xfrm>
            <a:off x="7997225" y="1923325"/>
            <a:ext cx="0" cy="1273200"/>
          </a:xfrm>
          <a:prstGeom prst="straightConnector1">
            <a:avLst/>
          </a:prstGeom>
          <a:noFill/>
          <a:ln w="28575" cap="flat" cmpd="sng">
            <a:solidFill>
              <a:srgbClr val="C27BA0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379" name="Google Shape;379;p55"/>
          <p:cNvCxnSpPr/>
          <p:nvPr/>
        </p:nvCxnSpPr>
        <p:spPr>
          <a:xfrm rot="10800000">
            <a:off x="6306138" y="2500300"/>
            <a:ext cx="17400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380" name="Google Shape;380;p55"/>
          <p:cNvSpPr/>
          <p:nvPr/>
        </p:nvSpPr>
        <p:spPr>
          <a:xfrm>
            <a:off x="6399200" y="3480125"/>
            <a:ext cx="1495500" cy="8154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p55"/>
          <p:cNvSpPr/>
          <p:nvPr/>
        </p:nvSpPr>
        <p:spPr>
          <a:xfrm>
            <a:off x="8106900" y="2684750"/>
            <a:ext cx="460800" cy="5727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" name="Google Shape;382;p55"/>
          <p:cNvSpPr/>
          <p:nvPr/>
        </p:nvSpPr>
        <p:spPr>
          <a:xfrm rot="5400000">
            <a:off x="6823225" y="3168775"/>
            <a:ext cx="755400" cy="1515900"/>
          </a:xfrm>
          <a:prstGeom prst="rightBrace">
            <a:avLst>
              <a:gd name="adj1" fmla="val 50000"/>
              <a:gd name="adj2" fmla="val 58605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" name="Google Shape;383;p55"/>
          <p:cNvSpPr/>
          <p:nvPr/>
        </p:nvSpPr>
        <p:spPr>
          <a:xfrm rot="10800000">
            <a:off x="8123750" y="2561950"/>
            <a:ext cx="460800" cy="1660200"/>
          </a:xfrm>
          <a:prstGeom prst="rightBrace">
            <a:avLst>
              <a:gd name="adj1" fmla="val 10915"/>
              <a:gd name="adj2" fmla="val 58476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p55"/>
          <p:cNvSpPr/>
          <p:nvPr/>
        </p:nvSpPr>
        <p:spPr>
          <a:xfrm>
            <a:off x="6983800" y="4615825"/>
            <a:ext cx="184800" cy="1788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85" name="Google Shape;385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5100" y="1818175"/>
            <a:ext cx="4484674" cy="81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5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5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392" name="Google Shape;392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" y="294750"/>
            <a:ext cx="9143998" cy="4554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480;p25">
            <a:extLst>
              <a:ext uri="{FF2B5EF4-FFF2-40B4-BE49-F238E27FC236}">
                <a16:creationId xmlns:a16="http://schemas.microsoft.com/office/drawing/2014/main" id="{679540C9-F009-A88B-2BD0-D6945ED06701}"/>
              </a:ext>
            </a:extLst>
          </p:cNvPr>
          <p:cNvSpPr/>
          <p:nvPr/>
        </p:nvSpPr>
        <p:spPr>
          <a:xfrm>
            <a:off x="2036342" y="445025"/>
            <a:ext cx="1504526" cy="3971332"/>
          </a:xfrm>
          <a:prstGeom prst="rect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480;p25">
            <a:extLst>
              <a:ext uri="{FF2B5EF4-FFF2-40B4-BE49-F238E27FC236}">
                <a16:creationId xmlns:a16="http://schemas.microsoft.com/office/drawing/2014/main" id="{D1D8439B-E706-D311-2EC7-BFB4F7468DCC}"/>
              </a:ext>
            </a:extLst>
          </p:cNvPr>
          <p:cNvSpPr/>
          <p:nvPr/>
        </p:nvSpPr>
        <p:spPr>
          <a:xfrm>
            <a:off x="5070970" y="2860675"/>
            <a:ext cx="938899" cy="823608"/>
          </a:xfrm>
          <a:prstGeom prst="rect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480;p25">
            <a:extLst>
              <a:ext uri="{FF2B5EF4-FFF2-40B4-BE49-F238E27FC236}">
                <a16:creationId xmlns:a16="http://schemas.microsoft.com/office/drawing/2014/main" id="{A883FF7D-D06C-7906-1AD2-5FB9180A9FA1}"/>
              </a:ext>
            </a:extLst>
          </p:cNvPr>
          <p:cNvSpPr/>
          <p:nvPr/>
        </p:nvSpPr>
        <p:spPr>
          <a:xfrm>
            <a:off x="3328671" y="445025"/>
            <a:ext cx="1504526" cy="3971332"/>
          </a:xfrm>
          <a:prstGeom prst="rect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480;p25">
            <a:extLst>
              <a:ext uri="{FF2B5EF4-FFF2-40B4-BE49-F238E27FC236}">
                <a16:creationId xmlns:a16="http://schemas.microsoft.com/office/drawing/2014/main" id="{6F3AF2E1-83FC-8FBE-8366-F01939AFA384}"/>
              </a:ext>
            </a:extLst>
          </p:cNvPr>
          <p:cNvSpPr/>
          <p:nvPr/>
        </p:nvSpPr>
        <p:spPr>
          <a:xfrm>
            <a:off x="5070970" y="3579221"/>
            <a:ext cx="938899" cy="823608"/>
          </a:xfrm>
          <a:prstGeom prst="rect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5" grpId="0" animBg="1"/>
      <p:bldP spid="6" grpId="0" animBg="1"/>
      <p:bldP spid="6" grpId="1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5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Backwards Recomputation </a:t>
            </a:r>
            <a:endParaRPr sz="2300"/>
          </a:p>
        </p:txBody>
      </p:sp>
      <p:sp>
        <p:nvSpPr>
          <p:cNvPr id="398" name="Google Shape;398;p57"/>
          <p:cNvSpPr txBox="1">
            <a:spLocks noGrp="1"/>
          </p:cNvSpPr>
          <p:nvPr>
            <p:ph type="body" idx="1"/>
          </p:nvPr>
        </p:nvSpPr>
        <p:spPr>
          <a:xfrm>
            <a:off x="194275" y="1239025"/>
            <a:ext cx="5416500" cy="514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In backwards pass, we need intermediate result S=QK</a:t>
            </a:r>
            <a:r>
              <a:rPr lang="en" sz="1700" baseline="30000">
                <a:solidFill>
                  <a:schemeClr val="dk1"/>
                </a:solidFill>
              </a:rPr>
              <a:t>T</a:t>
            </a:r>
            <a:r>
              <a:rPr lang="en" sz="1700">
                <a:solidFill>
                  <a:schemeClr val="dk1"/>
                </a:solidFill>
              </a:rPr>
              <a:t> and P=softmax(S) to calculate the gradient. However, those are [N, N] which is expensive to store. </a:t>
            </a:r>
            <a:endParaRPr sz="17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Instead, we store L, K, V in forward pass, which are [N,1], [N, d] and [N,d], significantly reduce memory cost. </a:t>
            </a:r>
            <a:endParaRPr sz="17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When P and S are needed, recompute and P=softmax(S) from Q, K using flash attention again using previously stored L. </a:t>
            </a:r>
            <a:endParaRPr sz="17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700">
              <a:solidFill>
                <a:schemeClr val="dk1"/>
              </a:solidFill>
            </a:endParaRPr>
          </a:p>
        </p:txBody>
      </p:sp>
      <p:pic>
        <p:nvPicPr>
          <p:cNvPr id="399" name="Google Shape;399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10775" y="1517600"/>
            <a:ext cx="3502500" cy="23720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58"/>
          <p:cNvSpPr txBox="1">
            <a:spLocks noGrp="1"/>
          </p:cNvSpPr>
          <p:nvPr>
            <p:ph type="title"/>
          </p:nvPr>
        </p:nvSpPr>
        <p:spPr>
          <a:xfrm>
            <a:off x="135325" y="1157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Evaluation </a:t>
            </a:r>
            <a:endParaRPr sz="2300"/>
          </a:p>
        </p:txBody>
      </p:sp>
      <p:pic>
        <p:nvPicPr>
          <p:cNvPr id="405" name="Google Shape;405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901725"/>
            <a:ext cx="3890200" cy="417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24425" y="317763"/>
            <a:ext cx="3278425" cy="185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02850" y="445013"/>
            <a:ext cx="2178640" cy="1698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5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Extra: Complexity of Flash attention</a:t>
            </a:r>
            <a:endParaRPr sz="2300"/>
          </a:p>
        </p:txBody>
      </p:sp>
      <p:sp>
        <p:nvSpPr>
          <p:cNvPr id="413" name="Google Shape;413;p59"/>
          <p:cNvSpPr txBox="1">
            <a:spLocks noGrp="1"/>
          </p:cNvSpPr>
          <p:nvPr>
            <p:ph type="body" idx="1"/>
          </p:nvPr>
        </p:nvSpPr>
        <p:spPr>
          <a:xfrm>
            <a:off x="311700" y="1894375"/>
            <a:ext cx="8520600" cy="267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Outer loop: O(Nd / M) times, load K, V with size O(M) </a:t>
            </a:r>
            <a:endParaRPr sz="17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Inner loop: load Q with O(Nd) size</a:t>
            </a:r>
            <a:endParaRPr sz="17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Total: O(M) + O(Nd / M) * O(Nd) = O(N</a:t>
            </a:r>
            <a:r>
              <a:rPr lang="en" sz="1700" baseline="30000">
                <a:solidFill>
                  <a:schemeClr val="dk1"/>
                </a:solidFill>
              </a:rPr>
              <a:t>2</a:t>
            </a:r>
            <a:r>
              <a:rPr lang="en" sz="1700">
                <a:solidFill>
                  <a:schemeClr val="dk1"/>
                </a:solidFill>
              </a:rPr>
              <a:t>d</a:t>
            </a:r>
            <a:r>
              <a:rPr lang="en" sz="1700" baseline="30000">
                <a:solidFill>
                  <a:schemeClr val="dk1"/>
                </a:solidFill>
              </a:rPr>
              <a:t>2</a:t>
            </a:r>
            <a:r>
              <a:rPr lang="en" sz="1700">
                <a:solidFill>
                  <a:schemeClr val="dk1"/>
                </a:solidFill>
              </a:rPr>
              <a:t>/M)</a:t>
            </a:r>
            <a:endParaRPr sz="17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Recall that naive implementation is O(N</a:t>
            </a:r>
            <a:r>
              <a:rPr lang="en" sz="1700" baseline="30000">
                <a:solidFill>
                  <a:schemeClr val="dk1"/>
                </a:solidFill>
              </a:rPr>
              <a:t>2</a:t>
            </a:r>
            <a:r>
              <a:rPr lang="en" sz="1700">
                <a:solidFill>
                  <a:schemeClr val="dk1"/>
                </a:solidFill>
              </a:rPr>
              <a:t>)</a:t>
            </a:r>
            <a:endParaRPr sz="17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In practice: M ~ 100 kb, d ~ 64, d</a:t>
            </a:r>
            <a:r>
              <a:rPr lang="en" sz="1700" baseline="30000">
                <a:solidFill>
                  <a:schemeClr val="dk1"/>
                </a:solidFill>
              </a:rPr>
              <a:t>2</a:t>
            </a:r>
            <a:r>
              <a:rPr lang="en" sz="1700">
                <a:solidFill>
                  <a:schemeClr val="dk1"/>
                </a:solidFill>
              </a:rPr>
              <a:t> &lt;&lt; M</a:t>
            </a:r>
            <a:endParaRPr sz="1700">
              <a:solidFill>
                <a:schemeClr val="dk1"/>
              </a:solidFill>
            </a:endParaRPr>
          </a:p>
        </p:txBody>
      </p:sp>
      <p:pic>
        <p:nvPicPr>
          <p:cNvPr id="414" name="Google Shape;414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17722"/>
            <a:ext cx="9144000" cy="876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Extra: Numerical Stability </a:t>
            </a:r>
            <a:endParaRPr sz="2300"/>
          </a:p>
        </p:txBody>
      </p:sp>
      <p:sp>
        <p:nvSpPr>
          <p:cNvPr id="420" name="Google Shape;420;p60"/>
          <p:cNvSpPr txBox="1">
            <a:spLocks noGrp="1"/>
          </p:cNvSpPr>
          <p:nvPr>
            <p:ph type="body" idx="1"/>
          </p:nvPr>
        </p:nvSpPr>
        <p:spPr>
          <a:xfrm>
            <a:off x="241125" y="417460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Softmax is invariant when offsetted. We divide &amp; multiple O many times, which might results in floating point error, we wants to normalize exponential by offset it with max(x)   </a:t>
            </a:r>
            <a:endParaRPr sz="1700">
              <a:solidFill>
                <a:schemeClr val="dk1"/>
              </a:solidFill>
            </a:endParaRPr>
          </a:p>
        </p:txBody>
      </p:sp>
      <p:pic>
        <p:nvPicPr>
          <p:cNvPr id="421" name="Google Shape;421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39582"/>
            <a:ext cx="9144000" cy="1382836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" name="Google Shape;422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474818"/>
            <a:ext cx="8839200" cy="14765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6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320"/>
              <a:t>Thanks!</a:t>
            </a:r>
            <a:endParaRPr sz="2320"/>
          </a:p>
        </p:txBody>
      </p:sp>
      <p:sp>
        <p:nvSpPr>
          <p:cNvPr id="428" name="Google Shape;428;p6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84" name="Google Shape;8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738" y="337025"/>
            <a:ext cx="8938519" cy="412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320"/>
              <a:t>Motivation</a:t>
            </a:r>
            <a:endParaRPr sz="2320"/>
          </a:p>
        </p:txBody>
      </p:sp>
      <p:sp>
        <p:nvSpPr>
          <p:cNvPr id="90" name="Google Shape;90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" sz="1700">
                <a:solidFill>
                  <a:schemeClr val="dk1"/>
                </a:solidFill>
              </a:rPr>
              <a:t>First proposed to solve seq2seq tasks</a:t>
            </a:r>
            <a:endParaRPr sz="1700">
              <a:solidFill>
                <a:schemeClr val="dk1"/>
              </a:solidFill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" sz="1700">
                <a:solidFill>
                  <a:schemeClr val="dk1"/>
                </a:solidFill>
              </a:rPr>
              <a:t>Traditional RNN models suffer from the following problems</a:t>
            </a:r>
            <a:endParaRPr sz="1700">
              <a:solidFill>
                <a:schemeClr val="dk1"/>
              </a:solidFill>
            </a:endParaRPr>
          </a:p>
          <a:p>
            <a:pPr marL="914400" lvl="1" indent="-311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○"/>
            </a:pPr>
            <a:r>
              <a:rPr lang="en" sz="1300">
                <a:solidFill>
                  <a:schemeClr val="dk1"/>
                </a:solidFill>
              </a:rPr>
              <a:t>Slow training time (Hard to parallelize)</a:t>
            </a:r>
            <a:endParaRPr sz="1300">
              <a:solidFill>
                <a:schemeClr val="dk1"/>
              </a:solidFill>
            </a:endParaRPr>
          </a:p>
          <a:p>
            <a:pPr marL="914400" lvl="1" indent="-311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○"/>
            </a:pPr>
            <a:r>
              <a:rPr lang="en" sz="1300">
                <a:solidFill>
                  <a:schemeClr val="dk1"/>
                </a:solidFill>
              </a:rPr>
              <a:t>Fail to model long range dependencies</a:t>
            </a:r>
            <a:endParaRPr sz="1300">
              <a:solidFill>
                <a:schemeClr val="dk1"/>
              </a:solidFill>
            </a:endParaRPr>
          </a:p>
          <a:p>
            <a:pPr marL="914400" lvl="1" indent="-311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○"/>
            </a:pPr>
            <a:r>
              <a:rPr lang="en" sz="1300">
                <a:solidFill>
                  <a:schemeClr val="dk1"/>
                </a:solidFill>
              </a:rPr>
              <a:t>Hard to optimize/ less robust to problems like vanishing gradient</a:t>
            </a:r>
            <a:endParaRPr sz="1300">
              <a:solidFill>
                <a:schemeClr val="dk1"/>
              </a:solidFill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" sz="1700">
                <a:solidFill>
                  <a:schemeClr val="dk1"/>
                </a:solidFill>
              </a:rPr>
              <a:t>RNN + attention has been an important improvements</a:t>
            </a:r>
            <a:endParaRPr sz="1700">
              <a:solidFill>
                <a:schemeClr val="dk1"/>
              </a:solidFill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" sz="1700">
                <a:solidFill>
                  <a:schemeClr val="dk1"/>
                </a:solidFill>
              </a:rPr>
              <a:t>Transformer: what about only attentions</a:t>
            </a:r>
            <a:endParaRPr sz="17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320"/>
              <a:t>Overview of transformer</a:t>
            </a:r>
            <a:endParaRPr sz="2320"/>
          </a:p>
        </p:txBody>
      </p:sp>
      <p:sp>
        <p:nvSpPr>
          <p:cNvPr id="96" name="Google Shape;96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06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" sz="1700">
                <a:solidFill>
                  <a:schemeClr val="dk1"/>
                </a:solidFill>
              </a:rPr>
              <a:t>Encoder - Decoder architecture</a:t>
            </a:r>
            <a:endParaRPr sz="1700">
              <a:solidFill>
                <a:schemeClr val="dk1"/>
              </a:solidFill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" sz="1700">
                <a:solidFill>
                  <a:schemeClr val="dk1"/>
                </a:solidFill>
              </a:rPr>
              <a:t>Multihead attention to model dependencies between tokens</a:t>
            </a:r>
            <a:endParaRPr sz="1700">
              <a:solidFill>
                <a:schemeClr val="dk1"/>
              </a:solidFill>
            </a:endParaRPr>
          </a:p>
          <a:p>
            <a:pPr marL="914400" lvl="1" indent="-311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○"/>
            </a:pPr>
            <a:r>
              <a:rPr lang="en" sz="1300">
                <a:solidFill>
                  <a:schemeClr val="dk1"/>
                </a:solidFill>
              </a:rPr>
              <a:t>Multihead self-attention</a:t>
            </a:r>
            <a:endParaRPr sz="1300">
              <a:solidFill>
                <a:schemeClr val="dk1"/>
              </a:solidFill>
            </a:endParaRPr>
          </a:p>
          <a:p>
            <a:pPr marL="914400" lvl="1" indent="-311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○"/>
            </a:pPr>
            <a:r>
              <a:rPr lang="en" sz="1300">
                <a:solidFill>
                  <a:schemeClr val="dk1"/>
                </a:solidFill>
              </a:rPr>
              <a:t>Masked multihead self-attention</a:t>
            </a:r>
            <a:endParaRPr sz="1300">
              <a:solidFill>
                <a:schemeClr val="dk1"/>
              </a:solidFill>
            </a:endParaRPr>
          </a:p>
          <a:p>
            <a:pPr marL="914400" lvl="1" indent="-311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○"/>
            </a:pPr>
            <a:r>
              <a:rPr lang="en" sz="1300">
                <a:solidFill>
                  <a:schemeClr val="dk1"/>
                </a:solidFill>
              </a:rPr>
              <a:t>Multihead cross-attention</a:t>
            </a:r>
            <a:endParaRPr sz="1300">
              <a:solidFill>
                <a:schemeClr val="dk1"/>
              </a:solidFill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" sz="1700">
                <a:solidFill>
                  <a:schemeClr val="dk1"/>
                </a:solidFill>
              </a:rPr>
              <a:t>Positional embeddings to provide positional info</a:t>
            </a:r>
            <a:endParaRPr sz="1700">
              <a:solidFill>
                <a:schemeClr val="dk1"/>
              </a:solidFill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" sz="1700">
                <a:solidFill>
                  <a:schemeClr val="dk1"/>
                </a:solidFill>
              </a:rPr>
              <a:t>Autoregressive generation</a:t>
            </a:r>
            <a:endParaRPr sz="1700">
              <a:solidFill>
                <a:schemeClr val="dk1"/>
              </a:solidFill>
            </a:endParaRPr>
          </a:p>
        </p:txBody>
      </p:sp>
      <p:pic>
        <p:nvPicPr>
          <p:cNvPr id="97" name="Google Shape;9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80225" y="576225"/>
            <a:ext cx="3206700" cy="3992651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9"/>
          <p:cNvSpPr/>
          <p:nvPr/>
        </p:nvSpPr>
        <p:spPr>
          <a:xfrm>
            <a:off x="5434750" y="1960600"/>
            <a:ext cx="1197300" cy="1605600"/>
          </a:xfrm>
          <a:prstGeom prst="ellipse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19"/>
          <p:cNvSpPr/>
          <p:nvPr/>
        </p:nvSpPr>
        <p:spPr>
          <a:xfrm>
            <a:off x="6484275" y="1315350"/>
            <a:ext cx="1326300" cy="2131800"/>
          </a:xfrm>
          <a:prstGeom prst="ellipse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19"/>
          <p:cNvSpPr txBox="1"/>
          <p:nvPr/>
        </p:nvSpPr>
        <p:spPr>
          <a:xfrm>
            <a:off x="5107225" y="1542150"/>
            <a:ext cx="1260900" cy="3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</a:rPr>
              <a:t>Encoder</a:t>
            </a:r>
            <a:endParaRPr sz="1800">
              <a:solidFill>
                <a:srgbClr val="FF0000"/>
              </a:solidFill>
            </a:endParaRPr>
          </a:p>
        </p:txBody>
      </p:sp>
      <p:sp>
        <p:nvSpPr>
          <p:cNvPr id="101" name="Google Shape;101;p19"/>
          <p:cNvSpPr txBox="1"/>
          <p:nvPr/>
        </p:nvSpPr>
        <p:spPr>
          <a:xfrm>
            <a:off x="7064800" y="853645"/>
            <a:ext cx="21336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</a:rPr>
              <a:t>Decoder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320"/>
              <a:t>Transformer is a stack of encoders and decoders</a:t>
            </a:r>
            <a:endParaRPr sz="2320"/>
          </a:p>
        </p:txBody>
      </p:sp>
      <p:sp>
        <p:nvSpPr>
          <p:cNvPr id="107" name="Google Shape;107;p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207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" sz="1700">
                <a:solidFill>
                  <a:schemeClr val="dk1"/>
                </a:solidFill>
              </a:rPr>
              <a:t>6 encoder+6 decoder</a:t>
            </a:r>
            <a:endParaRPr sz="1700">
              <a:solidFill>
                <a:schemeClr val="dk1"/>
              </a:solidFill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" sz="1700">
                <a:solidFill>
                  <a:schemeClr val="dk1"/>
                </a:solidFill>
              </a:rPr>
              <a:t>Input is first passed to encoders</a:t>
            </a:r>
            <a:endParaRPr sz="1700">
              <a:solidFill>
                <a:schemeClr val="dk1"/>
              </a:solidFill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" sz="1700">
                <a:solidFill>
                  <a:schemeClr val="dk1"/>
                </a:solidFill>
              </a:rPr>
              <a:t>The decoder takes encoded vector from encoder to generate contents</a:t>
            </a:r>
            <a:endParaRPr sz="1700">
              <a:solidFill>
                <a:schemeClr val="dk1"/>
              </a:solidFill>
            </a:endParaRPr>
          </a:p>
        </p:txBody>
      </p:sp>
      <p:pic>
        <p:nvPicPr>
          <p:cNvPr id="108" name="Google Shape;10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44522" y="1017725"/>
            <a:ext cx="5626878" cy="38418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320"/>
              <a:t>Encoder</a:t>
            </a:r>
            <a:endParaRPr sz="2320"/>
          </a:p>
        </p:txBody>
      </p:sp>
      <p:sp>
        <p:nvSpPr>
          <p:cNvPr id="114" name="Google Shape;114;p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" sz="1700">
                <a:solidFill>
                  <a:schemeClr val="dk1"/>
                </a:solidFill>
              </a:rPr>
              <a:t>Multihead self-attention</a:t>
            </a:r>
            <a:endParaRPr sz="1700">
              <a:solidFill>
                <a:schemeClr val="dk1"/>
              </a:solidFill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" sz="1700">
                <a:solidFill>
                  <a:schemeClr val="dk1"/>
                </a:solidFill>
              </a:rPr>
              <a:t>Layernorm and Residual connection</a:t>
            </a:r>
            <a:endParaRPr sz="1700">
              <a:solidFill>
                <a:schemeClr val="dk1"/>
              </a:solidFill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" sz="1700">
                <a:solidFill>
                  <a:schemeClr val="dk1"/>
                </a:solidFill>
              </a:rPr>
              <a:t>Feedforward</a:t>
            </a:r>
            <a:endParaRPr sz="1700">
              <a:solidFill>
                <a:schemeClr val="dk1"/>
              </a:solidFill>
            </a:endParaRPr>
          </a:p>
        </p:txBody>
      </p:sp>
      <p:pic>
        <p:nvPicPr>
          <p:cNvPr id="115" name="Google Shape;11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9675" y="494575"/>
            <a:ext cx="1888725" cy="4293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1695</Words>
  <Application>Microsoft Macintosh PowerPoint</Application>
  <PresentationFormat>On-screen Show (16:9)</PresentationFormat>
  <Paragraphs>197</Paragraphs>
  <Slides>49</Slides>
  <Notes>49</Notes>
  <HiddenSlides>2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3" baseType="lpstr">
      <vt:lpstr>Barlow</vt:lpstr>
      <vt:lpstr>Courier New</vt:lpstr>
      <vt:lpstr>Arial</vt:lpstr>
      <vt:lpstr>Simple Light</vt:lpstr>
      <vt:lpstr>Basics for GenAI</vt:lpstr>
      <vt:lpstr>What is transformer</vt:lpstr>
      <vt:lpstr>PowerPoint Presentation</vt:lpstr>
      <vt:lpstr>PowerPoint Presentation</vt:lpstr>
      <vt:lpstr>PowerPoint Presentation</vt:lpstr>
      <vt:lpstr>Motivation</vt:lpstr>
      <vt:lpstr>Overview of transformer</vt:lpstr>
      <vt:lpstr>Transformer is a stack of encoders and decoders</vt:lpstr>
      <vt:lpstr>Encoder</vt:lpstr>
      <vt:lpstr>Attention at high level</vt:lpstr>
      <vt:lpstr>Self-attention explanation </vt:lpstr>
      <vt:lpstr>Overview of attention calculation</vt:lpstr>
      <vt:lpstr>Example of self-attention calculation: prepare Q, K, V</vt:lpstr>
      <vt:lpstr>Example of self-attention calculation: calculate attention weights </vt:lpstr>
      <vt:lpstr>Example of self-attention calculation: adjust magnitude and apply softmax   </vt:lpstr>
      <vt:lpstr>Example of self-attention calculation: get weighted representation of Value   </vt:lpstr>
      <vt:lpstr>Matrix calculation of Q, K, V</vt:lpstr>
      <vt:lpstr>Matrix calculation of attention weight </vt:lpstr>
      <vt:lpstr>Multi-head attention</vt:lpstr>
      <vt:lpstr>Encoder</vt:lpstr>
      <vt:lpstr>Decoder</vt:lpstr>
      <vt:lpstr>Autoregressive training and generation</vt:lpstr>
      <vt:lpstr>Masked self-attention in decoder layer</vt:lpstr>
      <vt:lpstr>Final softmax layer</vt:lpstr>
      <vt:lpstr>Positional embedding</vt:lpstr>
      <vt:lpstr>Illustration of positional embedding</vt:lpstr>
      <vt:lpstr>Different variation of transformers: Encoder only model and decoder only model</vt:lpstr>
      <vt:lpstr>Extension on vision tasks</vt:lpstr>
      <vt:lpstr>Power of transformer</vt:lpstr>
      <vt:lpstr>Limitations of transformers</vt:lpstr>
      <vt:lpstr>Optimizations</vt:lpstr>
      <vt:lpstr>Other design choices</vt:lpstr>
      <vt:lpstr>Flash Attention</vt:lpstr>
      <vt:lpstr>Background: GPU memory hierarchy </vt:lpstr>
      <vt:lpstr>Recap: Multihead Head Attention</vt:lpstr>
      <vt:lpstr>Naive implementation and its complexity</vt:lpstr>
      <vt:lpstr>Softmax</vt:lpstr>
      <vt:lpstr>Segmented Softmax</vt:lpstr>
      <vt:lpstr>Flash attention: blocked matmul + softmax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Backwards Recomputation </vt:lpstr>
      <vt:lpstr>Evaluation </vt:lpstr>
      <vt:lpstr>Extra: Complexity of Flash attention</vt:lpstr>
      <vt:lpstr>Extra: Numerical Stability 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刘般若</cp:lastModifiedBy>
  <cp:revision>5</cp:revision>
  <dcterms:modified xsi:type="dcterms:W3CDTF">2024-08-28T01:33:08Z</dcterms:modified>
</cp:coreProperties>
</file>